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  <p:sldMasterId id="2147483869" r:id="rId2"/>
  </p:sldMasterIdLst>
  <p:notesMasterIdLst>
    <p:notesMasterId r:id="rId26"/>
  </p:notesMasterIdLst>
  <p:handoutMasterIdLst>
    <p:handoutMasterId r:id="rId27"/>
  </p:handoutMasterIdLst>
  <p:sldIdLst>
    <p:sldId id="355" r:id="rId3"/>
    <p:sldId id="423" r:id="rId4"/>
    <p:sldId id="424" r:id="rId5"/>
    <p:sldId id="387" r:id="rId6"/>
    <p:sldId id="414" r:id="rId7"/>
    <p:sldId id="420" r:id="rId8"/>
    <p:sldId id="411" r:id="rId9"/>
    <p:sldId id="417" r:id="rId10"/>
    <p:sldId id="425" r:id="rId11"/>
    <p:sldId id="391" r:id="rId12"/>
    <p:sldId id="392" r:id="rId13"/>
    <p:sldId id="393" r:id="rId14"/>
    <p:sldId id="394" r:id="rId15"/>
    <p:sldId id="398" r:id="rId16"/>
    <p:sldId id="402" r:id="rId17"/>
    <p:sldId id="403" r:id="rId18"/>
    <p:sldId id="399" r:id="rId19"/>
    <p:sldId id="404" r:id="rId20"/>
    <p:sldId id="406" r:id="rId21"/>
    <p:sldId id="418" r:id="rId22"/>
    <p:sldId id="426" r:id="rId23"/>
    <p:sldId id="427" r:id="rId24"/>
    <p:sldId id="401" r:id="rId25"/>
  </p:sldIdLst>
  <p:sldSz cx="12195175" cy="6865938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810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621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44319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9242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405329" algn="l" defTabSz="9621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886395" algn="l" defTabSz="9621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367461" algn="l" defTabSz="9621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848527" algn="l" defTabSz="9621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CA8E7D4-8910-471C-9ED6-07BDFF99BF00}">
          <p14:sldIdLst>
            <p14:sldId id="355"/>
            <p14:sldId id="423"/>
            <p14:sldId id="424"/>
            <p14:sldId id="387"/>
            <p14:sldId id="414"/>
            <p14:sldId id="420"/>
            <p14:sldId id="411"/>
            <p14:sldId id="417"/>
            <p14:sldId id="425"/>
            <p14:sldId id="391"/>
            <p14:sldId id="392"/>
            <p14:sldId id="393"/>
            <p14:sldId id="394"/>
            <p14:sldId id="398"/>
            <p14:sldId id="402"/>
            <p14:sldId id="403"/>
            <p14:sldId id="399"/>
            <p14:sldId id="404"/>
            <p14:sldId id="406"/>
            <p14:sldId id="418"/>
            <p14:sldId id="426"/>
            <p14:sldId id="427"/>
            <p14:sldId id="40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3933">
          <p15:clr>
            <a:srgbClr val="A4A3A4"/>
          </p15:clr>
        </p15:guide>
        <p15:guide id="2" orient="horz" pos="846">
          <p15:clr>
            <a:srgbClr val="A4A3A4"/>
          </p15:clr>
        </p15:guide>
        <p15:guide id="3" orient="horz" pos="3935">
          <p15:clr>
            <a:srgbClr val="A4A3A4"/>
          </p15:clr>
        </p15:guide>
        <p15:guide id="4" orient="horz" pos="3889">
          <p15:clr>
            <a:srgbClr val="A4A3A4"/>
          </p15:clr>
        </p15:guide>
        <p15:guide id="5" orient="horz" pos="73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orient="horz" pos="936">
          <p15:clr>
            <a:srgbClr val="A4A3A4"/>
          </p15:clr>
        </p15:guide>
        <p15:guide id="8" pos="2333">
          <p15:clr>
            <a:srgbClr val="A4A3A4"/>
          </p15:clr>
        </p15:guide>
        <p15:guide id="9" pos="5014">
          <p15:clr>
            <a:srgbClr val="A4A3A4"/>
          </p15:clr>
        </p15:guide>
        <p15:guide id="10" pos="45">
          <p15:clr>
            <a:srgbClr val="A4A3A4"/>
          </p15:clr>
        </p15:guide>
        <p15:guide id="11" pos="763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2">
          <p15:clr>
            <a:srgbClr val="A4A3A4"/>
          </p15:clr>
        </p15:guide>
        <p15:guide id="2" pos="312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lepilina_el" initials="k" lastIdx="6" clrIdx="0"/>
  <p:cmAuthor id="1" name="Клепилина Елена Леонидовна" initials="КЕЛ" lastIdx="1" clrIdx="1">
    <p:extLst>
      <p:ext uri="{19B8F6BF-5375-455C-9EA6-DF929625EA0E}">
        <p15:presenceInfo xmlns="" xmlns:p15="http://schemas.microsoft.com/office/powerpoint/2012/main" userId="S-1-5-21-2754494690-1183963399-2976742660-107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4286"/>
    <a:srgbClr val="B80000"/>
    <a:srgbClr val="FF9999"/>
    <a:srgbClr val="E8D0D0"/>
    <a:srgbClr val="FF2F2F"/>
    <a:srgbClr val="595959"/>
    <a:srgbClr val="E2AC00"/>
    <a:srgbClr val="C05350"/>
    <a:srgbClr val="0DC1D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72982" autoAdjust="0"/>
  </p:normalViewPr>
  <p:slideViewPr>
    <p:cSldViewPr>
      <p:cViewPr varScale="1">
        <p:scale>
          <a:sx n="114" d="100"/>
          <a:sy n="114" d="100"/>
        </p:scale>
        <p:origin x="-222" y="-102"/>
      </p:cViewPr>
      <p:guideLst>
        <p:guide orient="horz" pos="3933"/>
        <p:guide orient="horz" pos="846"/>
        <p:guide orient="horz" pos="3935"/>
        <p:guide orient="horz" pos="3889"/>
        <p:guide orient="horz" pos="73"/>
        <p:guide orient="horz" pos="3616"/>
        <p:guide orient="horz" pos="936"/>
        <p:guide pos="2333"/>
        <p:guide pos="5014"/>
        <p:guide pos="45"/>
        <p:guide pos="7637"/>
      </p:guideLst>
    </p:cSldViewPr>
  </p:slideViewPr>
  <p:outlineViewPr>
    <p:cViewPr>
      <p:scale>
        <a:sx n="33" d="100"/>
        <a:sy n="33" d="100"/>
      </p:scale>
      <p:origin x="0" y="330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-1392" y="-90"/>
      </p:cViewPr>
      <p:guideLst>
        <p:guide orient="horz" pos="2142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10.151.20.41\svod\610ROOM\610_svod\kollegia\ITOGI\2022\&#1075;&#1086;&#1076;\polug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10.151.20.41\svod\610ROOM\610_svod\kollegia\ITOGI\2022\&#1075;&#1086;&#1076;\polu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Cyr" panose="020B0604020202020204" pitchFamily="34" charset="0"/>
                    <a:ea typeface="+mn-ea"/>
                    <a:cs typeface="Arial Cyr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Лист1!$B$4:$B$5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Лист1!$C$4:$C$5</c:f>
              <c:numCache>
                <c:formatCode>0.00</c:formatCode>
                <c:ptCount val="2"/>
                <c:pt idx="0">
                  <c:v>95.1</c:v>
                </c:pt>
                <c:pt idx="1">
                  <c:v>99.41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B3-4A6F-BB63-BC28489A22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579328"/>
        <c:axId val="96833920"/>
      </c:barChart>
      <c:catAx>
        <c:axId val="9457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ea typeface="+mn-ea"/>
                <a:cs typeface="Arial Cyr" panose="020B0604020202020204" pitchFamily="34" charset="0"/>
              </a:defRPr>
            </a:pPr>
            <a:endParaRPr lang="ru-RU"/>
          </a:p>
        </c:txPr>
        <c:crossAx val="96833920"/>
        <c:crosses val="autoZero"/>
        <c:auto val="1"/>
        <c:lblAlgn val="ctr"/>
        <c:lblOffset val="100"/>
        <c:noMultiLvlLbl val="0"/>
      </c:catAx>
      <c:valAx>
        <c:axId val="96833920"/>
        <c:scaling>
          <c:orientation val="minMax"/>
          <c:min val="0"/>
        </c:scaling>
        <c:delete val="1"/>
        <c:axPos val="l"/>
        <c:numFmt formatCode="@" sourceLinked="0"/>
        <c:majorTickMark val="none"/>
        <c:minorTickMark val="none"/>
        <c:tickLblPos val="nextTo"/>
        <c:crossAx val="9457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Cyr" panose="020B0604020202020204" pitchFamily="34" charset="0"/>
                    <a:ea typeface="+mn-ea"/>
                    <a:cs typeface="Arial Cyr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Лист1!$B$7:$B$8</c:f>
              <c:numCache>
                <c:formatCode>General</c:formatCode>
                <c:ptCount val="2"/>
                <c:pt idx="0">
                  <c:v>2022</c:v>
                </c:pt>
                <c:pt idx="1">
                  <c:v>2021</c:v>
                </c:pt>
              </c:numCache>
            </c:numRef>
          </c:cat>
          <c:val>
            <c:numRef>
              <c:f>Лист1!$C$7:$C$8</c:f>
              <c:numCache>
                <c:formatCode>0.00</c:formatCode>
                <c:ptCount val="2"/>
                <c:pt idx="0" formatCode="General">
                  <c:v>99.2</c:v>
                </c:pt>
                <c:pt idx="1">
                  <c:v>94.03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B3-4A6F-BB63-BC28489A22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750656"/>
        <c:axId val="99752192"/>
      </c:barChart>
      <c:catAx>
        <c:axId val="9975065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ea typeface="+mn-ea"/>
                <a:cs typeface="Arial Cyr" panose="020B0604020202020204" pitchFamily="34" charset="0"/>
              </a:defRPr>
            </a:pPr>
            <a:endParaRPr lang="ru-RU"/>
          </a:p>
        </c:txPr>
        <c:crossAx val="99752192"/>
        <c:crosses val="autoZero"/>
        <c:auto val="1"/>
        <c:lblAlgn val="ctr"/>
        <c:lblOffset val="100"/>
        <c:noMultiLvlLbl val="0"/>
      </c:catAx>
      <c:valAx>
        <c:axId val="99752192"/>
        <c:scaling>
          <c:orientation val="minMax"/>
          <c:max val="120"/>
          <c:min val="0"/>
        </c:scaling>
        <c:delete val="1"/>
        <c:axPos val="r"/>
        <c:numFmt formatCode="@" sourceLinked="0"/>
        <c:majorTickMark val="none"/>
        <c:minorTickMark val="none"/>
        <c:tickLblPos val="nextTo"/>
        <c:crossAx val="9975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DFF277-6BC7-400C-AC9B-FF061CB806E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386CAC-9A9C-4545-A82C-5CEC6D64254E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Всем пользователям предоставлено</a:t>
          </a:r>
        </a:p>
        <a:p>
          <a:r>
            <a:rPr lang="ru-RU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Wingdings"/>
            </a:rPr>
            <a:t>4026</a:t>
          </a:r>
          <a:r>
            <a:rPr lang="en-US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Wingdings"/>
            </a:rPr>
            <a:t> </a:t>
          </a:r>
          <a:r>
            <a: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статистических материалов</a:t>
          </a:r>
          <a:endParaRPr lang="ru-RU" dirty="0">
            <a:solidFill>
              <a:schemeClr val="bg1"/>
            </a:solidFill>
          </a:endParaRPr>
        </a:p>
      </dgm:t>
    </dgm:pt>
    <dgm:pt modelId="{4B8E1300-7745-4E60-BA37-845014EF5ED7}" type="parTrans" cxnId="{BA6A76CD-6A3B-460F-8CDC-56142E0B7EE0}">
      <dgm:prSet/>
      <dgm:spPr/>
      <dgm:t>
        <a:bodyPr/>
        <a:lstStyle/>
        <a:p>
          <a:endParaRPr lang="ru-RU"/>
        </a:p>
      </dgm:t>
    </dgm:pt>
    <dgm:pt modelId="{3992DCFA-F171-4002-A836-F9C328B94767}" type="sibTrans" cxnId="{BA6A76CD-6A3B-460F-8CDC-56142E0B7EE0}">
      <dgm:prSet/>
      <dgm:spPr/>
      <dgm:t>
        <a:bodyPr/>
        <a:lstStyle/>
        <a:p>
          <a:endParaRPr lang="ru-RU"/>
        </a:p>
      </dgm:t>
    </dgm:pt>
    <dgm:pt modelId="{DD58EB47-C852-4F85-B741-B62EC550BAA2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2728</a:t>
          </a:r>
          <a:r>
            <a: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– на бесплатной основе</a:t>
          </a:r>
          <a:endParaRPr lang="ru-RU" dirty="0">
            <a:solidFill>
              <a:schemeClr val="bg1"/>
            </a:solidFill>
          </a:endParaRPr>
        </a:p>
      </dgm:t>
    </dgm:pt>
    <dgm:pt modelId="{2D56A5E5-DFEE-4AD4-9FC9-A7BB9C93A8E2}" type="parTrans" cxnId="{E43031AF-A287-40BE-8FD7-8B0B95A38AAC}">
      <dgm:prSet/>
      <dgm:spPr/>
      <dgm:t>
        <a:bodyPr/>
        <a:lstStyle/>
        <a:p>
          <a:endParaRPr lang="ru-RU"/>
        </a:p>
      </dgm:t>
    </dgm:pt>
    <dgm:pt modelId="{DD02FF01-89E0-40ED-845F-87F3BA860013}" type="sibTrans" cxnId="{E43031AF-A287-40BE-8FD7-8B0B95A38AAC}">
      <dgm:prSet/>
      <dgm:spPr/>
      <dgm:t>
        <a:bodyPr/>
        <a:lstStyle/>
        <a:p>
          <a:endParaRPr lang="ru-RU"/>
        </a:p>
      </dgm:t>
    </dgm:pt>
    <dgm:pt modelId="{4F0120E5-6854-4665-A43D-54C52EDBFAD1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по разовым запросам подготовлен </a:t>
          </a:r>
          <a:br>
            <a: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</a:br>
          <a:r>
            <a: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641</a:t>
          </a:r>
          <a:r>
            <a: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ответ</a:t>
          </a:r>
          <a:endParaRPr lang="ru-RU" dirty="0">
            <a:solidFill>
              <a:schemeClr val="bg1"/>
            </a:solidFill>
          </a:endParaRPr>
        </a:p>
      </dgm:t>
    </dgm:pt>
    <dgm:pt modelId="{51CB4250-6E9E-40FC-BA96-8B673C303DC6}" type="parTrans" cxnId="{B4BFB7E2-1874-4D64-99C4-08B9BDBC3D58}">
      <dgm:prSet/>
      <dgm:spPr/>
      <dgm:t>
        <a:bodyPr/>
        <a:lstStyle/>
        <a:p>
          <a:endParaRPr lang="ru-RU"/>
        </a:p>
      </dgm:t>
    </dgm:pt>
    <dgm:pt modelId="{732D4D87-9AA0-4FA0-8130-B7B55CCFF4F4}" type="sibTrans" cxnId="{B4BFB7E2-1874-4D64-99C4-08B9BDBC3D58}">
      <dgm:prSet/>
      <dgm:spPr/>
      <dgm:t>
        <a:bodyPr/>
        <a:lstStyle/>
        <a:p>
          <a:endParaRPr lang="ru-RU"/>
        </a:p>
      </dgm:t>
    </dgm:pt>
    <dgm:pt modelId="{409BC2C3-DFC5-4F0C-A224-476784F094E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603</a:t>
          </a:r>
          <a:r>
            <a: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– на бесплатной основе</a:t>
          </a:r>
        </a:p>
      </dgm:t>
    </dgm:pt>
    <dgm:pt modelId="{1A03564E-A003-4486-9ABB-73B4FCA47C68}" type="parTrans" cxnId="{BFFD6B49-6650-47F0-B119-DDBB5C046082}">
      <dgm:prSet/>
      <dgm:spPr/>
      <dgm:t>
        <a:bodyPr/>
        <a:lstStyle/>
        <a:p>
          <a:endParaRPr lang="ru-RU"/>
        </a:p>
      </dgm:t>
    </dgm:pt>
    <dgm:pt modelId="{577B16FD-B6F0-4F89-B475-18AD21A11169}" type="sibTrans" cxnId="{BFFD6B49-6650-47F0-B119-DDBB5C046082}">
      <dgm:prSet/>
      <dgm:spPr/>
      <dgm:t>
        <a:bodyPr/>
        <a:lstStyle/>
        <a:p>
          <a:endParaRPr lang="ru-RU"/>
        </a:p>
      </dgm:t>
    </dgm:pt>
    <dgm:pt modelId="{E9797A39-6D9C-42FB-A079-9C84382982BC}" type="pres">
      <dgm:prSet presAssocID="{F5DFF277-6BC7-400C-AC9B-FF061CB806E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1F160D-C87E-4BA5-9E6B-D0C0290FE3F4}" type="pres">
      <dgm:prSet presAssocID="{55386CAC-9A9C-4545-A82C-5CEC6D64254E}" presName="root1" presStyleCnt="0"/>
      <dgm:spPr/>
    </dgm:pt>
    <dgm:pt modelId="{454B03B1-F0CA-4E19-8152-BEDF560EEF4C}" type="pres">
      <dgm:prSet presAssocID="{55386CAC-9A9C-4545-A82C-5CEC6D64254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2AD419-6D89-4741-8422-E8F355BEF390}" type="pres">
      <dgm:prSet presAssocID="{55386CAC-9A9C-4545-A82C-5CEC6D64254E}" presName="level2hierChild" presStyleCnt="0"/>
      <dgm:spPr/>
    </dgm:pt>
    <dgm:pt modelId="{045E4657-6C84-48E2-B5EB-66D0CA43F84A}" type="pres">
      <dgm:prSet presAssocID="{2D56A5E5-DFEE-4AD4-9FC9-A7BB9C93A8E2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3D1A9191-B5B3-4051-9DA1-3B31FB1A0E59}" type="pres">
      <dgm:prSet presAssocID="{2D56A5E5-DFEE-4AD4-9FC9-A7BB9C93A8E2}" presName="connTx" presStyleLbl="parChTrans1D2" presStyleIdx="0" presStyleCnt="2"/>
      <dgm:spPr/>
      <dgm:t>
        <a:bodyPr/>
        <a:lstStyle/>
        <a:p>
          <a:endParaRPr lang="ru-RU"/>
        </a:p>
      </dgm:t>
    </dgm:pt>
    <dgm:pt modelId="{194C0587-0925-4404-9F70-3D5982C209E9}" type="pres">
      <dgm:prSet presAssocID="{DD58EB47-C852-4F85-B741-B62EC550BAA2}" presName="root2" presStyleCnt="0"/>
      <dgm:spPr/>
    </dgm:pt>
    <dgm:pt modelId="{5DE1435D-88A7-4B47-A172-AD1FAAB248E9}" type="pres">
      <dgm:prSet presAssocID="{DD58EB47-C852-4F85-B741-B62EC550BAA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970D8A-B614-4701-9BBA-E0252950081B}" type="pres">
      <dgm:prSet presAssocID="{DD58EB47-C852-4F85-B741-B62EC550BAA2}" presName="level3hierChild" presStyleCnt="0"/>
      <dgm:spPr/>
    </dgm:pt>
    <dgm:pt modelId="{0A0B9365-FEA8-4C0F-BB50-D27C09AAFD4C}" type="pres">
      <dgm:prSet presAssocID="{51CB4250-6E9E-40FC-BA96-8B673C303DC6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2BC0089B-3AF5-462F-ADE1-26A1AFBB2620}" type="pres">
      <dgm:prSet presAssocID="{51CB4250-6E9E-40FC-BA96-8B673C303DC6}" presName="connTx" presStyleLbl="parChTrans1D2" presStyleIdx="1" presStyleCnt="2"/>
      <dgm:spPr/>
      <dgm:t>
        <a:bodyPr/>
        <a:lstStyle/>
        <a:p>
          <a:endParaRPr lang="ru-RU"/>
        </a:p>
      </dgm:t>
    </dgm:pt>
    <dgm:pt modelId="{5D3AAEED-E735-4D23-A572-DDF2661CFF4D}" type="pres">
      <dgm:prSet presAssocID="{4F0120E5-6854-4665-A43D-54C52EDBFAD1}" presName="root2" presStyleCnt="0"/>
      <dgm:spPr/>
    </dgm:pt>
    <dgm:pt modelId="{DB52FF60-A6E2-44E5-97EC-D942E68C02E6}" type="pres">
      <dgm:prSet presAssocID="{4F0120E5-6854-4665-A43D-54C52EDBFAD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E9E77-D1D8-47FF-997E-D9774ED66915}" type="pres">
      <dgm:prSet presAssocID="{4F0120E5-6854-4665-A43D-54C52EDBFAD1}" presName="level3hierChild" presStyleCnt="0"/>
      <dgm:spPr/>
    </dgm:pt>
    <dgm:pt modelId="{868EB1AB-20BC-4A00-AED9-DB3BBAB542A9}" type="pres">
      <dgm:prSet presAssocID="{1A03564E-A003-4486-9ABB-73B4FCA47C68}" presName="conn2-1" presStyleLbl="parChTrans1D3" presStyleIdx="0" presStyleCnt="1"/>
      <dgm:spPr/>
      <dgm:t>
        <a:bodyPr/>
        <a:lstStyle/>
        <a:p>
          <a:endParaRPr lang="ru-RU"/>
        </a:p>
      </dgm:t>
    </dgm:pt>
    <dgm:pt modelId="{9F2449D2-9CB7-4FBC-9B35-C861361F2DCD}" type="pres">
      <dgm:prSet presAssocID="{1A03564E-A003-4486-9ABB-73B4FCA47C68}" presName="connTx" presStyleLbl="parChTrans1D3" presStyleIdx="0" presStyleCnt="1"/>
      <dgm:spPr/>
      <dgm:t>
        <a:bodyPr/>
        <a:lstStyle/>
        <a:p>
          <a:endParaRPr lang="ru-RU"/>
        </a:p>
      </dgm:t>
    </dgm:pt>
    <dgm:pt modelId="{CEF3D424-D343-47DF-8126-6ED0B65F82C8}" type="pres">
      <dgm:prSet presAssocID="{409BC2C3-DFC5-4F0C-A224-476784F094E5}" presName="root2" presStyleCnt="0"/>
      <dgm:spPr/>
    </dgm:pt>
    <dgm:pt modelId="{813DD435-349C-4A68-91EC-40BCA5B796BD}" type="pres">
      <dgm:prSet presAssocID="{409BC2C3-DFC5-4F0C-A224-476784F094E5}" presName="LevelTwoTextNod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60976E-6C37-40BD-B747-CA5A7C4CE930}" type="pres">
      <dgm:prSet presAssocID="{409BC2C3-DFC5-4F0C-A224-476784F094E5}" presName="level3hierChild" presStyleCnt="0"/>
      <dgm:spPr/>
    </dgm:pt>
  </dgm:ptLst>
  <dgm:cxnLst>
    <dgm:cxn modelId="{B4BFB7E2-1874-4D64-99C4-08B9BDBC3D58}" srcId="{55386CAC-9A9C-4545-A82C-5CEC6D64254E}" destId="{4F0120E5-6854-4665-A43D-54C52EDBFAD1}" srcOrd="1" destOrd="0" parTransId="{51CB4250-6E9E-40FC-BA96-8B673C303DC6}" sibTransId="{732D4D87-9AA0-4FA0-8130-B7B55CCFF4F4}"/>
    <dgm:cxn modelId="{0399762B-FFCA-441C-BEF6-5BC9DD3C530B}" type="presOf" srcId="{2D56A5E5-DFEE-4AD4-9FC9-A7BB9C93A8E2}" destId="{045E4657-6C84-48E2-B5EB-66D0CA43F84A}" srcOrd="0" destOrd="0" presId="urn:microsoft.com/office/officeart/2005/8/layout/hierarchy2"/>
    <dgm:cxn modelId="{D355CB83-D165-4484-B667-843D012FF37F}" type="presOf" srcId="{55386CAC-9A9C-4545-A82C-5CEC6D64254E}" destId="{454B03B1-F0CA-4E19-8152-BEDF560EEF4C}" srcOrd="0" destOrd="0" presId="urn:microsoft.com/office/officeart/2005/8/layout/hierarchy2"/>
    <dgm:cxn modelId="{012A263D-4CD8-4A2C-B7F7-2B9BCD847440}" type="presOf" srcId="{51CB4250-6E9E-40FC-BA96-8B673C303DC6}" destId="{2BC0089B-3AF5-462F-ADE1-26A1AFBB2620}" srcOrd="1" destOrd="0" presId="urn:microsoft.com/office/officeart/2005/8/layout/hierarchy2"/>
    <dgm:cxn modelId="{2A45AD50-6FCC-4550-BFDB-1B002193E2B5}" type="presOf" srcId="{DD58EB47-C852-4F85-B741-B62EC550BAA2}" destId="{5DE1435D-88A7-4B47-A172-AD1FAAB248E9}" srcOrd="0" destOrd="0" presId="urn:microsoft.com/office/officeart/2005/8/layout/hierarchy2"/>
    <dgm:cxn modelId="{7813AA28-1B46-4B21-AC1B-0EA0DABF0976}" type="presOf" srcId="{4F0120E5-6854-4665-A43D-54C52EDBFAD1}" destId="{DB52FF60-A6E2-44E5-97EC-D942E68C02E6}" srcOrd="0" destOrd="0" presId="urn:microsoft.com/office/officeart/2005/8/layout/hierarchy2"/>
    <dgm:cxn modelId="{BA6A76CD-6A3B-460F-8CDC-56142E0B7EE0}" srcId="{F5DFF277-6BC7-400C-AC9B-FF061CB806E3}" destId="{55386CAC-9A9C-4545-A82C-5CEC6D64254E}" srcOrd="0" destOrd="0" parTransId="{4B8E1300-7745-4E60-BA37-845014EF5ED7}" sibTransId="{3992DCFA-F171-4002-A836-F9C328B94767}"/>
    <dgm:cxn modelId="{D6EAC5CF-73C6-4BF5-9BC1-A9D3DBF57B35}" type="presOf" srcId="{F5DFF277-6BC7-400C-AC9B-FF061CB806E3}" destId="{E9797A39-6D9C-42FB-A079-9C84382982BC}" srcOrd="0" destOrd="0" presId="urn:microsoft.com/office/officeart/2005/8/layout/hierarchy2"/>
    <dgm:cxn modelId="{86E49082-1985-4BB5-9897-C736DC32C6F9}" type="presOf" srcId="{1A03564E-A003-4486-9ABB-73B4FCA47C68}" destId="{9F2449D2-9CB7-4FBC-9B35-C861361F2DCD}" srcOrd="1" destOrd="0" presId="urn:microsoft.com/office/officeart/2005/8/layout/hierarchy2"/>
    <dgm:cxn modelId="{BFFD6B49-6650-47F0-B119-DDBB5C046082}" srcId="{4F0120E5-6854-4665-A43D-54C52EDBFAD1}" destId="{409BC2C3-DFC5-4F0C-A224-476784F094E5}" srcOrd="0" destOrd="0" parTransId="{1A03564E-A003-4486-9ABB-73B4FCA47C68}" sibTransId="{577B16FD-B6F0-4F89-B475-18AD21A11169}"/>
    <dgm:cxn modelId="{D3BB5D29-A7EB-44DE-B80E-440EB0A1FBF1}" type="presOf" srcId="{409BC2C3-DFC5-4F0C-A224-476784F094E5}" destId="{813DD435-349C-4A68-91EC-40BCA5B796BD}" srcOrd="0" destOrd="0" presId="urn:microsoft.com/office/officeart/2005/8/layout/hierarchy2"/>
    <dgm:cxn modelId="{2FD8EC67-A5C4-4599-97E4-F55D6B1BD9F6}" type="presOf" srcId="{51CB4250-6E9E-40FC-BA96-8B673C303DC6}" destId="{0A0B9365-FEA8-4C0F-BB50-D27C09AAFD4C}" srcOrd="0" destOrd="0" presId="urn:microsoft.com/office/officeart/2005/8/layout/hierarchy2"/>
    <dgm:cxn modelId="{E43031AF-A287-40BE-8FD7-8B0B95A38AAC}" srcId="{55386CAC-9A9C-4545-A82C-5CEC6D64254E}" destId="{DD58EB47-C852-4F85-B741-B62EC550BAA2}" srcOrd="0" destOrd="0" parTransId="{2D56A5E5-DFEE-4AD4-9FC9-A7BB9C93A8E2}" sibTransId="{DD02FF01-89E0-40ED-845F-87F3BA860013}"/>
    <dgm:cxn modelId="{5B0E44F4-656F-428C-8752-AF1F4C6AC1FA}" type="presOf" srcId="{1A03564E-A003-4486-9ABB-73B4FCA47C68}" destId="{868EB1AB-20BC-4A00-AED9-DB3BBAB542A9}" srcOrd="0" destOrd="0" presId="urn:microsoft.com/office/officeart/2005/8/layout/hierarchy2"/>
    <dgm:cxn modelId="{BA4FB79E-D541-4085-BE3E-8A4725A30747}" type="presOf" srcId="{2D56A5E5-DFEE-4AD4-9FC9-A7BB9C93A8E2}" destId="{3D1A9191-B5B3-4051-9DA1-3B31FB1A0E59}" srcOrd="1" destOrd="0" presId="urn:microsoft.com/office/officeart/2005/8/layout/hierarchy2"/>
    <dgm:cxn modelId="{F88281DD-685F-4C9E-9A54-EF0D2F91FD5C}" type="presParOf" srcId="{E9797A39-6D9C-42FB-A079-9C84382982BC}" destId="{CE1F160D-C87E-4BA5-9E6B-D0C0290FE3F4}" srcOrd="0" destOrd="0" presId="urn:microsoft.com/office/officeart/2005/8/layout/hierarchy2"/>
    <dgm:cxn modelId="{AD50FD53-EA62-45A2-AADB-46F354554060}" type="presParOf" srcId="{CE1F160D-C87E-4BA5-9E6B-D0C0290FE3F4}" destId="{454B03B1-F0CA-4E19-8152-BEDF560EEF4C}" srcOrd="0" destOrd="0" presId="urn:microsoft.com/office/officeart/2005/8/layout/hierarchy2"/>
    <dgm:cxn modelId="{2A1C3C12-D5BF-4807-A061-73AB6AEEF5DC}" type="presParOf" srcId="{CE1F160D-C87E-4BA5-9E6B-D0C0290FE3F4}" destId="{1B2AD419-6D89-4741-8422-E8F355BEF390}" srcOrd="1" destOrd="0" presId="urn:microsoft.com/office/officeart/2005/8/layout/hierarchy2"/>
    <dgm:cxn modelId="{428A22F8-853B-420E-BE90-14FF12BF91F7}" type="presParOf" srcId="{1B2AD419-6D89-4741-8422-E8F355BEF390}" destId="{045E4657-6C84-48E2-B5EB-66D0CA43F84A}" srcOrd="0" destOrd="0" presId="urn:microsoft.com/office/officeart/2005/8/layout/hierarchy2"/>
    <dgm:cxn modelId="{E7081A53-C824-4593-A890-60A2503043BF}" type="presParOf" srcId="{045E4657-6C84-48E2-B5EB-66D0CA43F84A}" destId="{3D1A9191-B5B3-4051-9DA1-3B31FB1A0E59}" srcOrd="0" destOrd="0" presId="urn:microsoft.com/office/officeart/2005/8/layout/hierarchy2"/>
    <dgm:cxn modelId="{3746ADE6-5FF8-4684-A943-4A3FADEC010E}" type="presParOf" srcId="{1B2AD419-6D89-4741-8422-E8F355BEF390}" destId="{194C0587-0925-4404-9F70-3D5982C209E9}" srcOrd="1" destOrd="0" presId="urn:microsoft.com/office/officeart/2005/8/layout/hierarchy2"/>
    <dgm:cxn modelId="{49D716FE-1239-4DC0-BC69-01C52C58155B}" type="presParOf" srcId="{194C0587-0925-4404-9F70-3D5982C209E9}" destId="{5DE1435D-88A7-4B47-A172-AD1FAAB248E9}" srcOrd="0" destOrd="0" presId="urn:microsoft.com/office/officeart/2005/8/layout/hierarchy2"/>
    <dgm:cxn modelId="{0D99B483-ABF7-4BE6-9D5F-03294C750B6F}" type="presParOf" srcId="{194C0587-0925-4404-9F70-3D5982C209E9}" destId="{4A970D8A-B614-4701-9BBA-E0252950081B}" srcOrd="1" destOrd="0" presId="urn:microsoft.com/office/officeart/2005/8/layout/hierarchy2"/>
    <dgm:cxn modelId="{DB196E12-C125-493A-BDC9-B6F313584046}" type="presParOf" srcId="{1B2AD419-6D89-4741-8422-E8F355BEF390}" destId="{0A0B9365-FEA8-4C0F-BB50-D27C09AAFD4C}" srcOrd="2" destOrd="0" presId="urn:microsoft.com/office/officeart/2005/8/layout/hierarchy2"/>
    <dgm:cxn modelId="{F961EB55-E2F1-4994-A597-8FFE71F78576}" type="presParOf" srcId="{0A0B9365-FEA8-4C0F-BB50-D27C09AAFD4C}" destId="{2BC0089B-3AF5-462F-ADE1-26A1AFBB2620}" srcOrd="0" destOrd="0" presId="urn:microsoft.com/office/officeart/2005/8/layout/hierarchy2"/>
    <dgm:cxn modelId="{CD5CA9DC-ACA5-4A55-8E31-B1DD19365864}" type="presParOf" srcId="{1B2AD419-6D89-4741-8422-E8F355BEF390}" destId="{5D3AAEED-E735-4D23-A572-DDF2661CFF4D}" srcOrd="3" destOrd="0" presId="urn:microsoft.com/office/officeart/2005/8/layout/hierarchy2"/>
    <dgm:cxn modelId="{09229160-9B08-492F-9C33-6999C6EA9F64}" type="presParOf" srcId="{5D3AAEED-E735-4D23-A572-DDF2661CFF4D}" destId="{DB52FF60-A6E2-44E5-97EC-D942E68C02E6}" srcOrd="0" destOrd="0" presId="urn:microsoft.com/office/officeart/2005/8/layout/hierarchy2"/>
    <dgm:cxn modelId="{59D62F32-F062-47E2-87F1-DFDFDFB0BA92}" type="presParOf" srcId="{5D3AAEED-E735-4D23-A572-DDF2661CFF4D}" destId="{145E9E77-D1D8-47FF-997E-D9774ED66915}" srcOrd="1" destOrd="0" presId="urn:microsoft.com/office/officeart/2005/8/layout/hierarchy2"/>
    <dgm:cxn modelId="{926EA045-769B-467F-BBEB-3B99A5753223}" type="presParOf" srcId="{145E9E77-D1D8-47FF-997E-D9774ED66915}" destId="{868EB1AB-20BC-4A00-AED9-DB3BBAB542A9}" srcOrd="0" destOrd="0" presId="urn:microsoft.com/office/officeart/2005/8/layout/hierarchy2"/>
    <dgm:cxn modelId="{AB0187C2-906C-4411-A5DC-C8670D9EB49A}" type="presParOf" srcId="{868EB1AB-20BC-4A00-AED9-DB3BBAB542A9}" destId="{9F2449D2-9CB7-4FBC-9B35-C861361F2DCD}" srcOrd="0" destOrd="0" presId="urn:microsoft.com/office/officeart/2005/8/layout/hierarchy2"/>
    <dgm:cxn modelId="{114C5F46-C018-4191-A108-D8369DA2E252}" type="presParOf" srcId="{145E9E77-D1D8-47FF-997E-D9774ED66915}" destId="{CEF3D424-D343-47DF-8126-6ED0B65F82C8}" srcOrd="1" destOrd="0" presId="urn:microsoft.com/office/officeart/2005/8/layout/hierarchy2"/>
    <dgm:cxn modelId="{94B13118-A919-499D-8242-A319B098BA2F}" type="presParOf" srcId="{CEF3D424-D343-47DF-8126-6ED0B65F82C8}" destId="{813DD435-349C-4A68-91EC-40BCA5B796BD}" srcOrd="0" destOrd="0" presId="urn:microsoft.com/office/officeart/2005/8/layout/hierarchy2"/>
    <dgm:cxn modelId="{8739FC9C-56CE-4932-B122-F16B922CBEE3}" type="presParOf" srcId="{CEF3D424-D343-47DF-8126-6ED0B65F82C8}" destId="{EA60976E-6C37-40BD-B747-CA5A7C4CE93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A258FD-B830-450D-BD80-FE7B7D13AAE3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8CB706-C3E6-400B-A4A4-F3499056FC1F}">
      <dgm:prSet phldrT="[Текст]" custT="1"/>
      <dgm:spPr/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Зарегистрировано документов</a:t>
          </a:r>
        </a:p>
      </dgm:t>
    </dgm:pt>
    <dgm:pt modelId="{FA61EF57-A41F-47A7-927A-1E5E453953F3}" type="parTrans" cxnId="{85D30645-6923-48DA-9698-0BE3F28B3CD8}">
      <dgm:prSet/>
      <dgm:spPr/>
      <dgm:t>
        <a:bodyPr/>
        <a:lstStyle/>
        <a:p>
          <a:endParaRPr lang="ru-RU"/>
        </a:p>
      </dgm:t>
    </dgm:pt>
    <dgm:pt modelId="{6DFBCCE0-5EB1-462C-BF8D-D2EF194711C3}" type="sibTrans" cxnId="{85D30645-6923-48DA-9698-0BE3F28B3CD8}">
      <dgm:prSet/>
      <dgm:spPr/>
      <dgm:t>
        <a:bodyPr/>
        <a:lstStyle/>
        <a:p>
          <a:endParaRPr lang="ru-RU"/>
        </a:p>
      </dgm:t>
    </dgm:pt>
    <dgm:pt modelId="{64957E2D-BC5F-4A9C-8CD3-E14E2B32ABA2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b="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5146</a:t>
          </a:r>
          <a:r>
            <a: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rPr>
            <a:t>входящих</a:t>
          </a:r>
        </a:p>
      </dgm:t>
    </dgm:pt>
    <dgm:pt modelId="{4B4C5480-5904-41EA-8505-52170E562053}" type="parTrans" cxnId="{CE083266-C2CD-4B59-9F15-1BC0D26497ED}">
      <dgm:prSet/>
      <dgm:spPr/>
      <dgm:t>
        <a:bodyPr/>
        <a:lstStyle/>
        <a:p>
          <a:endParaRPr lang="ru-RU"/>
        </a:p>
      </dgm:t>
    </dgm:pt>
    <dgm:pt modelId="{0336E645-E611-4AF3-9A34-D46AB5D1CA76}" type="sibTrans" cxnId="{CE083266-C2CD-4B59-9F15-1BC0D26497ED}">
      <dgm:prSet/>
      <dgm:spPr/>
      <dgm:t>
        <a:bodyPr/>
        <a:lstStyle/>
        <a:p>
          <a:endParaRPr lang="ru-RU"/>
        </a:p>
      </dgm:t>
    </dgm:pt>
    <dgm:pt modelId="{C7604F9B-6966-4893-9B75-0BD509ECA14A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b="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5822</a:t>
          </a:r>
          <a:r>
            <a: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rPr>
            <a:t>исходящих</a:t>
          </a:r>
        </a:p>
      </dgm:t>
    </dgm:pt>
    <dgm:pt modelId="{25B0F806-0C5F-4799-98BA-CA44DD398A47}" type="parTrans" cxnId="{2B6168D2-E04E-4DDE-A21E-F89AD0605752}">
      <dgm:prSet/>
      <dgm:spPr/>
      <dgm:t>
        <a:bodyPr/>
        <a:lstStyle/>
        <a:p>
          <a:endParaRPr lang="ru-RU"/>
        </a:p>
      </dgm:t>
    </dgm:pt>
    <dgm:pt modelId="{1A1A34D7-36DF-40B2-9CBE-63E8897A1DF7}" type="sibTrans" cxnId="{2B6168D2-E04E-4DDE-A21E-F89AD0605752}">
      <dgm:prSet/>
      <dgm:spPr/>
      <dgm:t>
        <a:bodyPr/>
        <a:lstStyle/>
        <a:p>
          <a:endParaRPr lang="ru-RU"/>
        </a:p>
      </dgm:t>
    </dgm:pt>
    <dgm:pt modelId="{8DAD3AA9-F6B8-45E3-BECB-3A119A80A632}">
      <dgm:prSet phldrT="[Текст]" custT="1"/>
      <dgm:spPr/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Исполнено </a:t>
          </a:r>
          <a:r>
            <a:rPr lang="ru-RU" sz="1800" b="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1257</a:t>
          </a:r>
          <a:r>
            <a:rPr lang="ru-RU" sz="1800" dirty="0">
              <a:latin typeface="Arial" pitchFamily="34" charset="0"/>
              <a:cs typeface="Arial" pitchFamily="34" charset="0"/>
            </a:rPr>
            <a:t> </a:t>
          </a:r>
          <a:r>
            <a:rPr lang="ru-RU" sz="1600" dirty="0">
              <a:latin typeface="Arial" pitchFamily="34" charset="0"/>
              <a:cs typeface="Arial" pitchFamily="34" charset="0"/>
            </a:rPr>
            <a:t>поручений</a:t>
          </a:r>
        </a:p>
      </dgm:t>
    </dgm:pt>
    <dgm:pt modelId="{DE17AF4C-6FEB-4428-91DD-F788DAE2ED19}" type="parTrans" cxnId="{6D2110D0-BED4-4F8C-9CFB-33131FA7D92A}">
      <dgm:prSet/>
      <dgm:spPr/>
      <dgm:t>
        <a:bodyPr/>
        <a:lstStyle/>
        <a:p>
          <a:endParaRPr lang="ru-RU"/>
        </a:p>
      </dgm:t>
    </dgm:pt>
    <dgm:pt modelId="{BEC0B66B-7C1D-4F2C-A6E5-592E58F2E583}" type="sibTrans" cxnId="{6D2110D0-BED4-4F8C-9CFB-33131FA7D92A}">
      <dgm:prSet/>
      <dgm:spPr/>
      <dgm:t>
        <a:bodyPr/>
        <a:lstStyle/>
        <a:p>
          <a:endParaRPr lang="ru-RU"/>
        </a:p>
      </dgm:t>
    </dgm:pt>
    <dgm:pt modelId="{A76D58D4-D6B3-44EA-B362-D81A57C54A6B}" type="pres">
      <dgm:prSet presAssocID="{CDA258FD-B830-450D-BD80-FE7B7D13AA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C22DC0-3405-48BA-AAF0-72627D70BFC5}" type="pres">
      <dgm:prSet presAssocID="{8DAD3AA9-F6B8-45E3-BECB-3A119A80A632}" presName="boxAndChildren" presStyleCnt="0"/>
      <dgm:spPr/>
    </dgm:pt>
    <dgm:pt modelId="{09122716-157B-4590-B6B4-922272568F5A}" type="pres">
      <dgm:prSet presAssocID="{8DAD3AA9-F6B8-45E3-BECB-3A119A80A632}" presName="parentTextBox" presStyleLbl="node1" presStyleIdx="0" presStyleCnt="2" custScaleX="100000" custScaleY="32202"/>
      <dgm:spPr/>
      <dgm:t>
        <a:bodyPr/>
        <a:lstStyle/>
        <a:p>
          <a:endParaRPr lang="ru-RU"/>
        </a:p>
      </dgm:t>
    </dgm:pt>
    <dgm:pt modelId="{828082FE-3565-43F6-B595-C30B24722C79}" type="pres">
      <dgm:prSet presAssocID="{6DFBCCE0-5EB1-462C-BF8D-D2EF194711C3}" presName="sp" presStyleCnt="0"/>
      <dgm:spPr/>
    </dgm:pt>
    <dgm:pt modelId="{8E2977DA-F04F-47F0-AF33-BE38CFDE76EF}" type="pres">
      <dgm:prSet presAssocID="{B38CB706-C3E6-400B-A4A4-F3499056FC1F}" presName="arrowAndChildren" presStyleCnt="0"/>
      <dgm:spPr/>
    </dgm:pt>
    <dgm:pt modelId="{350B63DA-372F-41D8-BEC4-171EC3D01737}" type="pres">
      <dgm:prSet presAssocID="{B38CB706-C3E6-400B-A4A4-F3499056FC1F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9652AD50-91DD-462C-8018-69C4B17A2D09}" type="pres">
      <dgm:prSet presAssocID="{B38CB706-C3E6-400B-A4A4-F3499056FC1F}" presName="arrow" presStyleLbl="node1" presStyleIdx="1" presStyleCnt="2" custLinFactNeighborY="-2727"/>
      <dgm:spPr/>
      <dgm:t>
        <a:bodyPr/>
        <a:lstStyle/>
        <a:p>
          <a:endParaRPr lang="ru-RU"/>
        </a:p>
      </dgm:t>
    </dgm:pt>
    <dgm:pt modelId="{BCC17FF8-9302-40E3-B768-A5FDF8215D89}" type="pres">
      <dgm:prSet presAssocID="{B38CB706-C3E6-400B-A4A4-F3499056FC1F}" presName="descendantArrow" presStyleCnt="0"/>
      <dgm:spPr/>
    </dgm:pt>
    <dgm:pt modelId="{48A60B5A-4CE3-4984-A5AC-A7CA22340267}" type="pres">
      <dgm:prSet presAssocID="{64957E2D-BC5F-4A9C-8CD3-E14E2B32ABA2}" presName="childTextArrow" presStyleLbl="fgAccFollowNode1" presStyleIdx="0" presStyleCnt="2" custLinFactNeighborY="4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B5053D-019C-4B3E-B97C-AF9AD64AFE5C}" type="pres">
      <dgm:prSet presAssocID="{C7604F9B-6966-4893-9B75-0BD509ECA14A}" presName="childTextArrow" presStyleLbl="fgAccFollowNode1" presStyleIdx="1" presStyleCnt="2" custLinFactNeighborX="725" custLinFactNeighborY="4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6168D2-E04E-4DDE-A21E-F89AD0605752}" srcId="{B38CB706-C3E6-400B-A4A4-F3499056FC1F}" destId="{C7604F9B-6966-4893-9B75-0BD509ECA14A}" srcOrd="1" destOrd="0" parTransId="{25B0F806-0C5F-4799-98BA-CA44DD398A47}" sibTransId="{1A1A34D7-36DF-40B2-9CBE-63E8897A1DF7}"/>
    <dgm:cxn modelId="{CE083266-C2CD-4B59-9F15-1BC0D26497ED}" srcId="{B38CB706-C3E6-400B-A4A4-F3499056FC1F}" destId="{64957E2D-BC5F-4A9C-8CD3-E14E2B32ABA2}" srcOrd="0" destOrd="0" parTransId="{4B4C5480-5904-41EA-8505-52170E562053}" sibTransId="{0336E645-E611-4AF3-9A34-D46AB5D1CA76}"/>
    <dgm:cxn modelId="{C11C0115-7839-4F5E-9395-B2D7D5FF0A8A}" type="presOf" srcId="{8DAD3AA9-F6B8-45E3-BECB-3A119A80A632}" destId="{09122716-157B-4590-B6B4-922272568F5A}" srcOrd="0" destOrd="0" presId="urn:microsoft.com/office/officeart/2005/8/layout/process4"/>
    <dgm:cxn modelId="{6D2110D0-BED4-4F8C-9CFB-33131FA7D92A}" srcId="{CDA258FD-B830-450D-BD80-FE7B7D13AAE3}" destId="{8DAD3AA9-F6B8-45E3-BECB-3A119A80A632}" srcOrd="1" destOrd="0" parTransId="{DE17AF4C-6FEB-4428-91DD-F788DAE2ED19}" sibTransId="{BEC0B66B-7C1D-4F2C-A6E5-592E58F2E583}"/>
    <dgm:cxn modelId="{85D30645-6923-48DA-9698-0BE3F28B3CD8}" srcId="{CDA258FD-B830-450D-BD80-FE7B7D13AAE3}" destId="{B38CB706-C3E6-400B-A4A4-F3499056FC1F}" srcOrd="0" destOrd="0" parTransId="{FA61EF57-A41F-47A7-927A-1E5E453953F3}" sibTransId="{6DFBCCE0-5EB1-462C-BF8D-D2EF194711C3}"/>
    <dgm:cxn modelId="{DB7C3577-ABEC-4AFD-90A4-5D3B3F48A407}" type="presOf" srcId="{B38CB706-C3E6-400B-A4A4-F3499056FC1F}" destId="{350B63DA-372F-41D8-BEC4-171EC3D01737}" srcOrd="0" destOrd="0" presId="urn:microsoft.com/office/officeart/2005/8/layout/process4"/>
    <dgm:cxn modelId="{270D00A8-8B45-45BA-AAD6-A499D26F2130}" type="presOf" srcId="{B38CB706-C3E6-400B-A4A4-F3499056FC1F}" destId="{9652AD50-91DD-462C-8018-69C4B17A2D09}" srcOrd="1" destOrd="0" presId="urn:microsoft.com/office/officeart/2005/8/layout/process4"/>
    <dgm:cxn modelId="{C93C0C29-623F-4490-942F-6B260F0F5118}" type="presOf" srcId="{CDA258FD-B830-450D-BD80-FE7B7D13AAE3}" destId="{A76D58D4-D6B3-44EA-B362-D81A57C54A6B}" srcOrd="0" destOrd="0" presId="urn:microsoft.com/office/officeart/2005/8/layout/process4"/>
    <dgm:cxn modelId="{5331B6BC-6FB8-4A3A-BAA0-1A23ADD58561}" type="presOf" srcId="{C7604F9B-6966-4893-9B75-0BD509ECA14A}" destId="{9DB5053D-019C-4B3E-B97C-AF9AD64AFE5C}" srcOrd="0" destOrd="0" presId="urn:microsoft.com/office/officeart/2005/8/layout/process4"/>
    <dgm:cxn modelId="{BD463E73-8B5E-4FC3-9224-791E4DCCBCE5}" type="presOf" srcId="{64957E2D-BC5F-4A9C-8CD3-E14E2B32ABA2}" destId="{48A60B5A-4CE3-4984-A5AC-A7CA22340267}" srcOrd="0" destOrd="0" presId="urn:microsoft.com/office/officeart/2005/8/layout/process4"/>
    <dgm:cxn modelId="{30295885-5CEE-4E4F-8B67-84C4DA6ACC29}" type="presParOf" srcId="{A76D58D4-D6B3-44EA-B362-D81A57C54A6B}" destId="{82C22DC0-3405-48BA-AAF0-72627D70BFC5}" srcOrd="0" destOrd="0" presId="urn:microsoft.com/office/officeart/2005/8/layout/process4"/>
    <dgm:cxn modelId="{2B61E212-DC91-49B8-823A-5BDC5D1B448B}" type="presParOf" srcId="{82C22DC0-3405-48BA-AAF0-72627D70BFC5}" destId="{09122716-157B-4590-B6B4-922272568F5A}" srcOrd="0" destOrd="0" presId="urn:microsoft.com/office/officeart/2005/8/layout/process4"/>
    <dgm:cxn modelId="{1201B15E-84AD-4DEF-9FD1-46ED4C45CE95}" type="presParOf" srcId="{A76D58D4-D6B3-44EA-B362-D81A57C54A6B}" destId="{828082FE-3565-43F6-B595-C30B24722C79}" srcOrd="1" destOrd="0" presId="urn:microsoft.com/office/officeart/2005/8/layout/process4"/>
    <dgm:cxn modelId="{DC82142F-52B5-4B1E-A6CF-A4DEBE58F788}" type="presParOf" srcId="{A76D58D4-D6B3-44EA-B362-D81A57C54A6B}" destId="{8E2977DA-F04F-47F0-AF33-BE38CFDE76EF}" srcOrd="2" destOrd="0" presId="urn:microsoft.com/office/officeart/2005/8/layout/process4"/>
    <dgm:cxn modelId="{86091EA8-05EB-4578-A199-84F324EDA8CE}" type="presParOf" srcId="{8E2977DA-F04F-47F0-AF33-BE38CFDE76EF}" destId="{350B63DA-372F-41D8-BEC4-171EC3D01737}" srcOrd="0" destOrd="0" presId="urn:microsoft.com/office/officeart/2005/8/layout/process4"/>
    <dgm:cxn modelId="{C5541B94-B53F-4F95-A74E-2545832CDDAD}" type="presParOf" srcId="{8E2977DA-F04F-47F0-AF33-BE38CFDE76EF}" destId="{9652AD50-91DD-462C-8018-69C4B17A2D09}" srcOrd="1" destOrd="0" presId="urn:microsoft.com/office/officeart/2005/8/layout/process4"/>
    <dgm:cxn modelId="{04FF19C3-4DFC-4133-B788-37D81CEAA708}" type="presParOf" srcId="{8E2977DA-F04F-47F0-AF33-BE38CFDE76EF}" destId="{BCC17FF8-9302-40E3-B768-A5FDF8215D89}" srcOrd="2" destOrd="0" presId="urn:microsoft.com/office/officeart/2005/8/layout/process4"/>
    <dgm:cxn modelId="{A72DEB0C-53B8-4FF5-A490-35ED1473C3C9}" type="presParOf" srcId="{BCC17FF8-9302-40E3-B768-A5FDF8215D89}" destId="{48A60B5A-4CE3-4984-A5AC-A7CA22340267}" srcOrd="0" destOrd="0" presId="urn:microsoft.com/office/officeart/2005/8/layout/process4"/>
    <dgm:cxn modelId="{9A1CC1BD-0032-4678-BFA3-1022CB348D6A}" type="presParOf" srcId="{BCC17FF8-9302-40E3-B768-A5FDF8215D89}" destId="{9DB5053D-019C-4B3E-B97C-AF9AD64AFE5C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B03B1-F0CA-4E19-8152-BEDF560EEF4C}">
      <dsp:nvSpPr>
        <dsp:cNvPr id="0" name=""/>
        <dsp:cNvSpPr/>
      </dsp:nvSpPr>
      <dsp:spPr>
        <a:xfrm>
          <a:off x="353" y="1075951"/>
          <a:ext cx="2139318" cy="10696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Всем пользователям предоставлено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Wingdings"/>
            </a:rPr>
            <a:t>4026</a:t>
          </a:r>
          <a:r>
            <a:rPr lang="en-US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Wingdings"/>
            </a:rPr>
            <a:t> </a:t>
          </a:r>
          <a:r>
            <a:rPr lang="ru-RU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статистических материалов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31682" y="1107280"/>
        <a:ext cx="2076660" cy="1007001"/>
      </dsp:txXfrm>
    </dsp:sp>
    <dsp:sp modelId="{045E4657-6C84-48E2-B5EB-66D0CA43F84A}">
      <dsp:nvSpPr>
        <dsp:cNvPr id="0" name=""/>
        <dsp:cNvSpPr/>
      </dsp:nvSpPr>
      <dsp:spPr>
        <a:xfrm rot="19457599">
          <a:off x="2040619" y="1273371"/>
          <a:ext cx="1053831" cy="59765"/>
        </a:xfrm>
        <a:custGeom>
          <a:avLst/>
          <a:gdLst/>
          <a:ahLst/>
          <a:cxnLst/>
          <a:rect l="0" t="0" r="0" b="0"/>
          <a:pathLst>
            <a:path>
              <a:moveTo>
                <a:pt x="0" y="29882"/>
              </a:moveTo>
              <a:lnTo>
                <a:pt x="1053831" y="2988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41189" y="1276908"/>
        <a:ext cx="52691" cy="52691"/>
      </dsp:txXfrm>
    </dsp:sp>
    <dsp:sp modelId="{5DE1435D-88A7-4B47-A172-AD1FAAB248E9}">
      <dsp:nvSpPr>
        <dsp:cNvPr id="0" name=""/>
        <dsp:cNvSpPr/>
      </dsp:nvSpPr>
      <dsp:spPr>
        <a:xfrm>
          <a:off x="2995399" y="460897"/>
          <a:ext cx="2139318" cy="106965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2728</a:t>
          </a:r>
          <a:r>
            <a:rPr lang="en-US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– на бесплатной основе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3026728" y="492226"/>
        <a:ext cx="2076660" cy="1007001"/>
      </dsp:txXfrm>
    </dsp:sp>
    <dsp:sp modelId="{0A0B9365-FEA8-4C0F-BB50-D27C09AAFD4C}">
      <dsp:nvSpPr>
        <dsp:cNvPr id="0" name=""/>
        <dsp:cNvSpPr/>
      </dsp:nvSpPr>
      <dsp:spPr>
        <a:xfrm rot="2142401">
          <a:off x="2040619" y="1888425"/>
          <a:ext cx="1053831" cy="59765"/>
        </a:xfrm>
        <a:custGeom>
          <a:avLst/>
          <a:gdLst/>
          <a:ahLst/>
          <a:cxnLst/>
          <a:rect l="0" t="0" r="0" b="0"/>
          <a:pathLst>
            <a:path>
              <a:moveTo>
                <a:pt x="0" y="29882"/>
              </a:moveTo>
              <a:lnTo>
                <a:pt x="1053831" y="2988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41189" y="1891962"/>
        <a:ext cx="52691" cy="52691"/>
      </dsp:txXfrm>
    </dsp:sp>
    <dsp:sp modelId="{DB52FF60-A6E2-44E5-97EC-D942E68C02E6}">
      <dsp:nvSpPr>
        <dsp:cNvPr id="0" name=""/>
        <dsp:cNvSpPr/>
      </dsp:nvSpPr>
      <dsp:spPr>
        <a:xfrm>
          <a:off x="2995399" y="1691005"/>
          <a:ext cx="2139318" cy="106965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по разовым запросам подготовлен </a:t>
          </a:r>
          <a:br>
            <a:rPr lang="ru-RU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641</a:t>
          </a:r>
          <a:r>
            <a:rPr lang="en-US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ответ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3026728" y="1722334"/>
        <a:ext cx="2076660" cy="1007001"/>
      </dsp:txXfrm>
    </dsp:sp>
    <dsp:sp modelId="{868EB1AB-20BC-4A00-AED9-DB3BBAB542A9}">
      <dsp:nvSpPr>
        <dsp:cNvPr id="0" name=""/>
        <dsp:cNvSpPr/>
      </dsp:nvSpPr>
      <dsp:spPr>
        <a:xfrm>
          <a:off x="5134717" y="2195952"/>
          <a:ext cx="855727" cy="59765"/>
        </a:xfrm>
        <a:custGeom>
          <a:avLst/>
          <a:gdLst/>
          <a:ahLst/>
          <a:cxnLst/>
          <a:rect l="0" t="0" r="0" b="0"/>
          <a:pathLst>
            <a:path>
              <a:moveTo>
                <a:pt x="0" y="29882"/>
              </a:moveTo>
              <a:lnTo>
                <a:pt x="855727" y="2988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41188" y="2204441"/>
        <a:ext cx="42786" cy="42786"/>
      </dsp:txXfrm>
    </dsp:sp>
    <dsp:sp modelId="{813DD435-349C-4A68-91EC-40BCA5B796BD}">
      <dsp:nvSpPr>
        <dsp:cNvPr id="0" name=""/>
        <dsp:cNvSpPr/>
      </dsp:nvSpPr>
      <dsp:spPr>
        <a:xfrm>
          <a:off x="5990445" y="1691005"/>
          <a:ext cx="2139318" cy="106965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603</a:t>
          </a:r>
          <a:r>
            <a:rPr lang="en-US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– на бесплатной основе</a:t>
          </a:r>
        </a:p>
      </dsp:txBody>
      <dsp:txXfrm>
        <a:off x="6021774" y="1722334"/>
        <a:ext cx="2076660" cy="1007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22716-157B-4590-B6B4-922272568F5A}">
      <dsp:nvSpPr>
        <dsp:cNvPr id="0" name=""/>
        <dsp:cNvSpPr/>
      </dsp:nvSpPr>
      <dsp:spPr>
        <a:xfrm>
          <a:off x="0" y="2674790"/>
          <a:ext cx="6264695" cy="5655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itchFamily="34" charset="0"/>
              <a:cs typeface="Arial" pitchFamily="34" charset="0"/>
            </a:rPr>
            <a:t>Исполнено </a:t>
          </a:r>
          <a:r>
            <a:rPr lang="ru-RU" sz="1800" b="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1257</a:t>
          </a:r>
          <a:r>
            <a:rPr lang="ru-RU" sz="18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поручений</a:t>
          </a:r>
        </a:p>
      </dsp:txBody>
      <dsp:txXfrm>
        <a:off x="0" y="2674790"/>
        <a:ext cx="6264695" cy="565547"/>
      </dsp:txXfrm>
    </dsp:sp>
    <dsp:sp modelId="{9652AD50-91DD-462C-8018-69C4B17A2D09}">
      <dsp:nvSpPr>
        <dsp:cNvPr id="0" name=""/>
        <dsp:cNvSpPr/>
      </dsp:nvSpPr>
      <dsp:spPr>
        <a:xfrm rot="10800000">
          <a:off x="0" y="0"/>
          <a:ext cx="6264695" cy="270111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itchFamily="34" charset="0"/>
              <a:cs typeface="Arial" pitchFamily="34" charset="0"/>
            </a:rPr>
            <a:t>Зарегистрировано документов</a:t>
          </a:r>
        </a:p>
      </dsp:txBody>
      <dsp:txXfrm rot="-10800000">
        <a:off x="0" y="0"/>
        <a:ext cx="6264695" cy="948090"/>
      </dsp:txXfrm>
    </dsp:sp>
    <dsp:sp modelId="{48A60B5A-4CE3-4984-A5AC-A7CA22340267}">
      <dsp:nvSpPr>
        <dsp:cNvPr id="0" name=""/>
        <dsp:cNvSpPr/>
      </dsp:nvSpPr>
      <dsp:spPr>
        <a:xfrm>
          <a:off x="0" y="983680"/>
          <a:ext cx="3132347" cy="807632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5146</a:t>
          </a:r>
          <a:r>
            <a:rPr lang="ru-RU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rPr>
            <a:t>входящих</a:t>
          </a:r>
        </a:p>
      </dsp:txBody>
      <dsp:txXfrm>
        <a:off x="0" y="983680"/>
        <a:ext cx="3132347" cy="807632"/>
      </dsp:txXfrm>
    </dsp:sp>
    <dsp:sp modelId="{9DB5053D-019C-4B3E-B97C-AF9AD64AFE5C}">
      <dsp:nvSpPr>
        <dsp:cNvPr id="0" name=""/>
        <dsp:cNvSpPr/>
      </dsp:nvSpPr>
      <dsp:spPr>
        <a:xfrm>
          <a:off x="3132347" y="983680"/>
          <a:ext cx="3132347" cy="807632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5822</a:t>
          </a:r>
          <a:r>
            <a:rPr lang="ru-RU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rPr>
            <a:t>исходящих</a:t>
          </a:r>
        </a:p>
      </dsp:txBody>
      <dsp:txXfrm>
        <a:off x="3132347" y="983680"/>
        <a:ext cx="3132347" cy="807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4302073" cy="339250"/>
          </a:xfrm>
          <a:prstGeom prst="rect">
            <a:avLst/>
          </a:prstGeom>
        </p:spPr>
        <p:txBody>
          <a:bodyPr vert="horz" lIns="91267" tIns="45637" rIns="91267" bIns="4563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81" y="0"/>
            <a:ext cx="4303658" cy="339250"/>
          </a:xfrm>
          <a:prstGeom prst="rect">
            <a:avLst/>
          </a:prstGeom>
        </p:spPr>
        <p:txBody>
          <a:bodyPr vert="horz" lIns="91267" tIns="45637" rIns="91267" bIns="45637" rtlCol="0"/>
          <a:lstStyle>
            <a:lvl1pPr algn="r">
              <a:defRPr sz="1200"/>
            </a:lvl1pPr>
          </a:lstStyle>
          <a:p>
            <a:fld id="{02021370-2E12-4420-B254-A1B57FEDDB8A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8" y="6456847"/>
            <a:ext cx="4302073" cy="339250"/>
          </a:xfrm>
          <a:prstGeom prst="rect">
            <a:avLst/>
          </a:prstGeom>
        </p:spPr>
        <p:txBody>
          <a:bodyPr vert="horz" lIns="91267" tIns="45637" rIns="91267" bIns="4563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981" y="6456847"/>
            <a:ext cx="4303658" cy="339250"/>
          </a:xfrm>
          <a:prstGeom prst="rect">
            <a:avLst/>
          </a:prstGeom>
        </p:spPr>
        <p:txBody>
          <a:bodyPr vert="horz" lIns="91267" tIns="45637" rIns="91267" bIns="45637" rtlCol="0" anchor="b"/>
          <a:lstStyle>
            <a:lvl1pPr algn="r">
              <a:defRPr sz="1200"/>
            </a:lvl1pPr>
          </a:lstStyle>
          <a:p>
            <a:fld id="{D5CA2FCB-BF1A-4088-B775-6087220C7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92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1" y="1"/>
            <a:ext cx="4302231" cy="339884"/>
          </a:xfrm>
          <a:prstGeom prst="rect">
            <a:avLst/>
          </a:prstGeom>
        </p:spPr>
        <p:txBody>
          <a:bodyPr vert="horz" lIns="90931" tIns="45473" rIns="90931" bIns="45473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294" y="1"/>
            <a:ext cx="4302231" cy="339884"/>
          </a:xfrm>
          <a:prstGeom prst="rect">
            <a:avLst/>
          </a:prstGeom>
        </p:spPr>
        <p:txBody>
          <a:bodyPr vert="horz" lIns="90931" tIns="45473" rIns="90931" bIns="45473" rtlCol="0"/>
          <a:lstStyle>
            <a:lvl1pPr algn="r">
              <a:defRPr sz="1200" smtClean="0"/>
            </a:lvl1pPr>
          </a:lstStyle>
          <a:p>
            <a:pPr>
              <a:defRPr/>
            </a:pPr>
            <a:fld id="{064B3CB9-F3D5-453A-89B4-3672631B7F9E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24375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31" tIns="45473" rIns="90931" bIns="45473" rtlCol="0" anchor="ctr"/>
          <a:lstStyle/>
          <a:p>
            <a:pPr lvl="0"/>
            <a:r>
              <a:rPr lang="ru-RU" noProof="0" dirty="0" err="1"/>
              <a:t>енка</a:t>
            </a:r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4" y="3228895"/>
            <a:ext cx="7942580" cy="3058954"/>
          </a:xfrm>
          <a:prstGeom prst="rect">
            <a:avLst/>
          </a:prstGeom>
        </p:spPr>
        <p:txBody>
          <a:bodyPr vert="horz" lIns="90931" tIns="45473" rIns="90931" bIns="45473" rtlCol="0">
            <a:normAutofit/>
          </a:bodyPr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 err="1"/>
              <a:t>Четвертый</a:t>
            </a:r>
            <a:r>
              <a:rPr lang="ru-RU" noProof="0" dirty="0"/>
              <a:t>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1" y="6456219"/>
            <a:ext cx="4302231" cy="339884"/>
          </a:xfrm>
          <a:prstGeom prst="rect">
            <a:avLst/>
          </a:prstGeom>
        </p:spPr>
        <p:txBody>
          <a:bodyPr vert="horz" lIns="90931" tIns="45473" rIns="90931" bIns="45473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294" y="6456219"/>
            <a:ext cx="4302231" cy="339884"/>
          </a:xfrm>
          <a:prstGeom prst="rect">
            <a:avLst/>
          </a:prstGeom>
        </p:spPr>
        <p:txBody>
          <a:bodyPr vert="horz" lIns="90931" tIns="45473" rIns="90931" bIns="45473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086C30C-E46A-4AAF-BDA9-B6A421842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840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1066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2132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3198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4263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5329" algn="l" defTabSz="96213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6395" algn="l" defTabSz="96213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7461" algn="l" defTabSz="96213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8527" algn="l" defTabSz="96213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2700338" y="509588"/>
            <a:ext cx="4527550" cy="2549525"/>
          </a:xfr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86C30C-E46A-4AAF-BDA9-B6A42184237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308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86C30C-E46A-4AAF-BDA9-B6A42184237F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551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86C30C-E46A-4AAF-BDA9-B6A42184237F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079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86C30C-E46A-4AAF-BDA9-B6A42184237F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683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86C30C-E46A-4AAF-BDA9-B6A42184237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084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86C30C-E46A-4AAF-BDA9-B6A42184237F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75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86C30C-E46A-4AAF-BDA9-B6A42184237F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401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86C30C-E46A-4AAF-BDA9-B6A42184237F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456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86C30C-E46A-4AAF-BDA9-B6A42184237F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708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86C30C-E46A-4AAF-BDA9-B6A42184237F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8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639" y="2132896"/>
            <a:ext cx="10365898" cy="147172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9277" y="3890698"/>
            <a:ext cx="8536623" cy="175462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1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2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3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4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5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6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7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8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9CC668-FC19-4354-8261-34FAF43BB4A2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22.02.2023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5CD82-0CA2-4CD4-B7FF-849503B789E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6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9BFCEC-A171-470A-A1A2-73AC483A3E29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22.02.2023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B22F9-5749-4869-9DD6-B203BB48BF8A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4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41502" y="274958"/>
            <a:ext cx="2743915" cy="58582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759" y="274958"/>
            <a:ext cx="8028490" cy="58582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DB8645-CC35-4F1F-815B-A0D5AABEAC9E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22.02.2023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536AA-0CA4-4EF2-8E6B-344B9E2BE32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51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9" y="2132892"/>
            <a:ext cx="10365898" cy="147172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7" y="3890698"/>
            <a:ext cx="8536623" cy="175462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1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2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3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4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5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6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7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8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292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 userDrawn="1"/>
        </p:nvSpPr>
        <p:spPr>
          <a:xfrm>
            <a:off x="556086" y="127049"/>
            <a:ext cx="2198878" cy="228937"/>
          </a:xfrm>
          <a:prstGeom prst="rect">
            <a:avLst/>
          </a:prstGeom>
        </p:spPr>
        <p:txBody>
          <a:bodyPr vert="horz" wrap="square" lIns="0" tIns="13363" rIns="0" bIns="0" rtlCol="0">
            <a:spAutoFit/>
          </a:bodyPr>
          <a:lstStyle/>
          <a:p>
            <a:pPr marL="13363">
              <a:lnSpc>
                <a:spcPct val="100000"/>
              </a:lnSpc>
              <a:spcBef>
                <a:spcPts val="105"/>
              </a:spcBef>
            </a:pPr>
            <a:r>
              <a:rPr lang="ru-RU" sz="1400" b="1" spc="-47" dirty="0">
                <a:solidFill>
                  <a:srgbClr val="334286"/>
                </a:solidFill>
                <a:latin typeface="Arial"/>
                <a:cs typeface="Arial"/>
              </a:rPr>
              <a:t>МУРМАНСКСТАТ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 userDrawn="1"/>
        </p:nvSpPr>
        <p:spPr>
          <a:xfrm>
            <a:off x="564471" y="2469"/>
            <a:ext cx="11076862" cy="90672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8049" y="6477644"/>
            <a:ext cx="3377126" cy="365548"/>
          </a:xfrm>
          <a:prstGeom prst="rect">
            <a:avLst/>
          </a:prstGeom>
        </p:spPr>
        <p:txBody>
          <a:bodyPr vert="horz" lIns="96213" tIns="48107" rIns="96213" bIns="48107" rtlCol="0" anchor="ctr"/>
          <a:lstStyle>
            <a:lvl1pPr algn="r">
              <a:defRPr sz="1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50607"/>
            <a:ext cx="270741" cy="7399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1623661"/>
            <a:ext cx="270741" cy="4582238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13" tIns="48107" rIns="96213" bIns="48107"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C0E2B938-342D-8049-8714-0DBDEFB7B8E6}"/>
              </a:ext>
            </a:extLst>
          </p:cNvPr>
          <p:cNvGrpSpPr/>
          <p:nvPr userDrawn="1"/>
        </p:nvGrpSpPr>
        <p:grpSpPr>
          <a:xfrm>
            <a:off x="11498187" y="5809233"/>
            <a:ext cx="494109" cy="499100"/>
            <a:chOff x="9699205" y="5186438"/>
            <a:chExt cx="440055" cy="444500"/>
          </a:xfrm>
        </p:grpSpPr>
        <p:sp>
          <p:nvSpPr>
            <p:cNvPr id="14" name="object 16">
              <a:extLst>
                <a:ext uri="{FF2B5EF4-FFF2-40B4-BE49-F238E27FC236}">
                  <a16:creationId xmlns="" xmlns:a16="http://schemas.microsoft.com/office/drawing/2014/main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="" xmlns:a16="http://schemas.microsoft.com/office/drawing/2014/main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0148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336" y="4412007"/>
            <a:ext cx="10365898" cy="1363652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336" y="2910078"/>
            <a:ext cx="10365898" cy="1501923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10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213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31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42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53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863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674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485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D81205-BCB3-4D64-872C-28F112CF5FB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22.02.2023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CF9F8-0E02-4ABD-95DD-DC8A4A3C216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9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759" y="1602057"/>
            <a:ext cx="5386202" cy="453120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9214" y="1602057"/>
            <a:ext cx="5386202" cy="453120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0BDD3-C24C-4094-A245-1259AEC273F9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22.02.2023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187FA-95AC-4D11-9528-ED061583AFF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2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759" y="1536891"/>
            <a:ext cx="5388319" cy="64050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1066" indent="0">
              <a:buNone/>
              <a:defRPr sz="2100" b="1"/>
            </a:lvl2pPr>
            <a:lvl3pPr marL="962132" indent="0">
              <a:buNone/>
              <a:defRPr sz="1900" b="1"/>
            </a:lvl3pPr>
            <a:lvl4pPr marL="1443198" indent="0">
              <a:buNone/>
              <a:defRPr sz="1700" b="1"/>
            </a:lvl4pPr>
            <a:lvl5pPr marL="1924263" indent="0">
              <a:buNone/>
              <a:defRPr sz="1700" b="1"/>
            </a:lvl5pPr>
            <a:lvl6pPr marL="2405329" indent="0">
              <a:buNone/>
              <a:defRPr sz="1700" b="1"/>
            </a:lvl6pPr>
            <a:lvl7pPr marL="2886395" indent="0">
              <a:buNone/>
              <a:defRPr sz="1700" b="1"/>
            </a:lvl7pPr>
            <a:lvl8pPr marL="3367461" indent="0">
              <a:buNone/>
              <a:defRPr sz="1700" b="1"/>
            </a:lvl8pPr>
            <a:lvl9pPr marL="3848527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759" y="2177393"/>
            <a:ext cx="5388319" cy="395586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983" y="1536891"/>
            <a:ext cx="5390438" cy="64050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1066" indent="0">
              <a:buNone/>
              <a:defRPr sz="2100" b="1"/>
            </a:lvl2pPr>
            <a:lvl3pPr marL="962132" indent="0">
              <a:buNone/>
              <a:defRPr sz="1900" b="1"/>
            </a:lvl3pPr>
            <a:lvl4pPr marL="1443198" indent="0">
              <a:buNone/>
              <a:defRPr sz="1700" b="1"/>
            </a:lvl4pPr>
            <a:lvl5pPr marL="1924263" indent="0">
              <a:buNone/>
              <a:defRPr sz="1700" b="1"/>
            </a:lvl5pPr>
            <a:lvl6pPr marL="2405329" indent="0">
              <a:buNone/>
              <a:defRPr sz="1700" b="1"/>
            </a:lvl6pPr>
            <a:lvl7pPr marL="2886395" indent="0">
              <a:buNone/>
              <a:defRPr sz="1700" b="1"/>
            </a:lvl7pPr>
            <a:lvl8pPr marL="3367461" indent="0">
              <a:buNone/>
              <a:defRPr sz="1700" b="1"/>
            </a:lvl8pPr>
            <a:lvl9pPr marL="3848527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4983" y="2177393"/>
            <a:ext cx="5390438" cy="395586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EC00D-687B-4C44-828F-AF4155C5F9AF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22.02.2023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82C-515C-4A31-B6C3-4027A1A7EBB7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2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82E4A-8DC9-40DA-9697-E00648232C27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22.02.2023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8CF2E-CAA7-4BD6-9484-8E1F3DF8575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65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D1DBF6-BDE4-42C8-85D7-7CB87C5291CB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22.02.2023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7C123-420D-4A4A-AD18-7075DC268405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49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759" y="273366"/>
            <a:ext cx="4012129" cy="116339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977" y="273369"/>
            <a:ext cx="6817442" cy="5859888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759" y="1436764"/>
            <a:ext cx="4012129" cy="4696493"/>
          </a:xfrm>
        </p:spPr>
        <p:txBody>
          <a:bodyPr/>
          <a:lstStyle>
            <a:lvl1pPr marL="0" indent="0">
              <a:buNone/>
              <a:defRPr sz="1500"/>
            </a:lvl1pPr>
            <a:lvl2pPr marL="481066" indent="0">
              <a:buNone/>
              <a:defRPr sz="1300"/>
            </a:lvl2pPr>
            <a:lvl3pPr marL="962132" indent="0">
              <a:buNone/>
              <a:defRPr sz="1100"/>
            </a:lvl3pPr>
            <a:lvl4pPr marL="1443198" indent="0">
              <a:buNone/>
              <a:defRPr sz="900"/>
            </a:lvl4pPr>
            <a:lvl5pPr marL="1924263" indent="0">
              <a:buNone/>
              <a:defRPr sz="900"/>
            </a:lvl5pPr>
            <a:lvl6pPr marL="2405329" indent="0">
              <a:buNone/>
              <a:defRPr sz="900"/>
            </a:lvl6pPr>
            <a:lvl7pPr marL="2886395" indent="0">
              <a:buNone/>
              <a:defRPr sz="900"/>
            </a:lvl7pPr>
            <a:lvl8pPr marL="3367461" indent="0">
              <a:buNone/>
              <a:defRPr sz="900"/>
            </a:lvl8pPr>
            <a:lvl9pPr marL="384852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3E90E0-7012-43C3-9F32-9E54E1A55231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22.02.2023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B86FA-4E15-421A-B5F5-EE2958840607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4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340" y="4806157"/>
            <a:ext cx="7317105" cy="56739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0340" y="613485"/>
            <a:ext cx="7317105" cy="4119563"/>
          </a:xfrm>
        </p:spPr>
        <p:txBody>
          <a:bodyPr/>
          <a:lstStyle>
            <a:lvl1pPr marL="0" indent="0">
              <a:buNone/>
              <a:defRPr sz="3400"/>
            </a:lvl1pPr>
            <a:lvl2pPr marL="481066" indent="0">
              <a:buNone/>
              <a:defRPr sz="2900"/>
            </a:lvl2pPr>
            <a:lvl3pPr marL="962132" indent="0">
              <a:buNone/>
              <a:defRPr sz="2500"/>
            </a:lvl3pPr>
            <a:lvl4pPr marL="1443198" indent="0">
              <a:buNone/>
              <a:defRPr sz="2100"/>
            </a:lvl4pPr>
            <a:lvl5pPr marL="1924263" indent="0">
              <a:buNone/>
              <a:defRPr sz="2100"/>
            </a:lvl5pPr>
            <a:lvl6pPr marL="2405329" indent="0">
              <a:buNone/>
              <a:defRPr sz="2100"/>
            </a:lvl6pPr>
            <a:lvl7pPr marL="2886395" indent="0">
              <a:buNone/>
              <a:defRPr sz="2100"/>
            </a:lvl7pPr>
            <a:lvl8pPr marL="3367461" indent="0">
              <a:buNone/>
              <a:defRPr sz="2100"/>
            </a:lvl8pPr>
            <a:lvl9pPr marL="3848527" indent="0">
              <a:buNone/>
              <a:defRPr sz="2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0340" y="5373551"/>
            <a:ext cx="7317105" cy="805794"/>
          </a:xfrm>
        </p:spPr>
        <p:txBody>
          <a:bodyPr/>
          <a:lstStyle>
            <a:lvl1pPr marL="0" indent="0">
              <a:buNone/>
              <a:defRPr sz="1500"/>
            </a:lvl1pPr>
            <a:lvl2pPr marL="481066" indent="0">
              <a:buNone/>
              <a:defRPr sz="1300"/>
            </a:lvl2pPr>
            <a:lvl3pPr marL="962132" indent="0">
              <a:buNone/>
              <a:defRPr sz="1100"/>
            </a:lvl3pPr>
            <a:lvl4pPr marL="1443198" indent="0">
              <a:buNone/>
              <a:defRPr sz="900"/>
            </a:lvl4pPr>
            <a:lvl5pPr marL="1924263" indent="0">
              <a:buNone/>
              <a:defRPr sz="900"/>
            </a:lvl5pPr>
            <a:lvl6pPr marL="2405329" indent="0">
              <a:buNone/>
              <a:defRPr sz="900"/>
            </a:lvl6pPr>
            <a:lvl7pPr marL="2886395" indent="0">
              <a:buNone/>
              <a:defRPr sz="900"/>
            </a:lvl7pPr>
            <a:lvl8pPr marL="3367461" indent="0">
              <a:buNone/>
              <a:defRPr sz="900"/>
            </a:lvl8pPr>
            <a:lvl9pPr marL="384852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FAF9DC-AEC2-4EEF-BA1E-4B16577DCDBC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22.02.2023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0E90F-D6D1-4251-9DD8-433119F99EF3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80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759" y="274956"/>
            <a:ext cx="10975658" cy="1144323"/>
          </a:xfrm>
          <a:prstGeom prst="rect">
            <a:avLst/>
          </a:prstGeom>
        </p:spPr>
        <p:txBody>
          <a:bodyPr vert="horz" lIns="96213" tIns="48107" rIns="96213" bIns="4810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759" y="1602057"/>
            <a:ext cx="10975658" cy="4531202"/>
          </a:xfrm>
          <a:prstGeom prst="rect">
            <a:avLst/>
          </a:prstGeom>
        </p:spPr>
        <p:txBody>
          <a:bodyPr vert="horz" lIns="96213" tIns="48107" rIns="96213" bIns="4810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758" y="6363713"/>
            <a:ext cx="2845541" cy="365548"/>
          </a:xfrm>
          <a:prstGeom prst="rect">
            <a:avLst/>
          </a:prstGeom>
        </p:spPr>
        <p:txBody>
          <a:bodyPr vert="horz" lIns="96213" tIns="48107" rIns="96213" bIns="4810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F3EA49-91F7-40D0-9D58-3845F88156E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22.02.2023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6685" y="6363713"/>
            <a:ext cx="3861806" cy="365548"/>
          </a:xfrm>
          <a:prstGeom prst="rect">
            <a:avLst/>
          </a:prstGeom>
        </p:spPr>
        <p:txBody>
          <a:bodyPr vert="horz" lIns="96213" tIns="48107" rIns="96213" bIns="4810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9876" y="6363713"/>
            <a:ext cx="2845541" cy="365548"/>
          </a:xfrm>
          <a:prstGeom prst="rect">
            <a:avLst/>
          </a:prstGeom>
        </p:spPr>
        <p:txBody>
          <a:bodyPr vert="horz" lIns="96213" tIns="48107" rIns="96213" bIns="4810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983780-5A70-41EE-8967-CDAA820F4F85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5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defTabSz="96213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799" indent="-360799" algn="l" defTabSz="96213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1732" indent="-300666" algn="l" defTabSz="962132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665" indent="-240533" algn="l" defTabSz="9621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3730" indent="-240533" algn="l" defTabSz="962132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4796" indent="-240533" algn="l" defTabSz="962132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5862" indent="-240533" algn="l" defTabSz="96213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928" indent="-240533" algn="l" defTabSz="96213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7994" indent="-240533" algn="l" defTabSz="96213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060" indent="-240533" algn="l" defTabSz="96213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066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2132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3198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4263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5329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6395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7461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8527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956"/>
            <a:ext cx="10975658" cy="1144323"/>
          </a:xfrm>
          <a:prstGeom prst="rect">
            <a:avLst/>
          </a:prstGeom>
        </p:spPr>
        <p:txBody>
          <a:bodyPr vert="horz" lIns="96213" tIns="48107" rIns="96213" bIns="48107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2054"/>
            <a:ext cx="10975658" cy="4531202"/>
          </a:xfrm>
          <a:prstGeom prst="rect">
            <a:avLst/>
          </a:prstGeom>
        </p:spPr>
        <p:txBody>
          <a:bodyPr vert="horz" lIns="96213" tIns="48107" rIns="96213" bIns="4810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8" y="6363709"/>
            <a:ext cx="2845541" cy="365548"/>
          </a:xfrm>
          <a:prstGeom prst="rect">
            <a:avLst/>
          </a:prstGeom>
        </p:spPr>
        <p:txBody>
          <a:bodyPr vert="horz" lIns="96213" tIns="48107" rIns="96213" bIns="4810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EF05EF-6168-407F-8025-E41839E125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5" y="6363709"/>
            <a:ext cx="3861806" cy="365548"/>
          </a:xfrm>
          <a:prstGeom prst="rect">
            <a:avLst/>
          </a:prstGeom>
        </p:spPr>
        <p:txBody>
          <a:bodyPr vert="horz" lIns="96213" tIns="48107" rIns="96213" bIns="4810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6" y="6363709"/>
            <a:ext cx="2845541" cy="365548"/>
          </a:xfrm>
          <a:prstGeom prst="rect">
            <a:avLst/>
          </a:prstGeom>
        </p:spPr>
        <p:txBody>
          <a:bodyPr vert="horz" lIns="96213" tIns="48107" rIns="96213" bIns="4810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881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</p:sldLayoutIdLst>
  <p:txStyles>
    <p:titleStyle>
      <a:lvl1pPr algn="ctr" defTabSz="96213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799" indent="-360799" algn="l" defTabSz="96213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1732" indent="-300666" algn="l" defTabSz="962132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665" indent="-240533" algn="l" defTabSz="9621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3730" indent="-240533" algn="l" defTabSz="962132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4796" indent="-240533" algn="l" defTabSz="962132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5862" indent="-240533" algn="l" defTabSz="96213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928" indent="-240533" algn="l" defTabSz="96213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7994" indent="-240533" algn="l" defTabSz="96213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060" indent="-240533" algn="l" defTabSz="96213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066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2132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3198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4263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5329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6395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7461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8527" algn="l" defTabSz="962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DDD05CB-2E66-FE41-B90C-3BED6168E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6771" r="65" b="10382"/>
          <a:stretch/>
        </p:blipFill>
        <p:spPr>
          <a:xfrm>
            <a:off x="-19051" y="-13805"/>
            <a:ext cx="12214226" cy="6871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97C47BF-43EF-F942-8B55-90BCB0808BB2}"/>
              </a:ext>
            </a:extLst>
          </p:cNvPr>
          <p:cNvSpPr txBox="1"/>
          <p:nvPr/>
        </p:nvSpPr>
        <p:spPr>
          <a:xfrm>
            <a:off x="2425179" y="2064817"/>
            <a:ext cx="3024336" cy="774262"/>
          </a:xfrm>
          <a:prstGeom prst="rect">
            <a:avLst/>
          </a:prstGeom>
          <a:noFill/>
        </p:spPr>
        <p:txBody>
          <a:bodyPr wrap="square" lIns="96213" tIns="48107" rIns="96213" bIns="48107" rtlCol="0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ТЕРРИТОРИАЛЬНЫЙ ОРГАН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ФЕДЕРАЛЬНОЙ СЛУЖБЫ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 </a:t>
            </a:r>
            <a:b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МУРМАНСКОЙ ОБЛАСТИ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="" xmlns:a16="http://schemas.microsoft.com/office/drawing/2014/main" id="{C1AF1070-B945-8D4C-899C-993073D72606}"/>
              </a:ext>
            </a:extLst>
          </p:cNvPr>
          <p:cNvSpPr txBox="1">
            <a:spLocks/>
          </p:cNvSpPr>
          <p:nvPr/>
        </p:nvSpPr>
        <p:spPr>
          <a:xfrm>
            <a:off x="3721323" y="3576985"/>
            <a:ext cx="8309320" cy="1636036"/>
          </a:xfrm>
          <a:prstGeom prst="rect">
            <a:avLst/>
          </a:prstGeom>
          <a:noFill/>
        </p:spPr>
        <p:txBody>
          <a:bodyPr vert="horz" wrap="square" lIns="96213" tIns="48107" rIns="96213" bIns="48107" rtlCol="0" anchor="ctr">
            <a:spAutoFit/>
          </a:bodyPr>
          <a:lstStyle>
            <a:defPPr>
              <a:defRPr lang="ru-RU"/>
            </a:defPPr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ru-RU" sz="54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lang="ru-RU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lang="ru-RU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lang="ru-RU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lang="ru-RU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2500" b="0" cap="all" dirty="0">
                <a:ln w="11430"/>
                <a:cs typeface="Times New Roman" pitchFamily="18" charset="0"/>
              </a:rPr>
              <a:t>Об итогах работы Территориального органа </a:t>
            </a:r>
            <a:endParaRPr lang="en-US" sz="2500" b="0" cap="all" dirty="0">
              <a:ln w="11430"/>
              <a:cs typeface="Times New Roman" pitchFamily="18" charset="0"/>
            </a:endParaRPr>
          </a:p>
          <a:p>
            <a:r>
              <a:rPr lang="ru-RU" sz="2500" b="0" cap="all" dirty="0">
                <a:ln w="11430"/>
                <a:cs typeface="Times New Roman" pitchFamily="18" charset="0"/>
              </a:rPr>
              <a:t>Федеральной службы государственной статистики по Мурманской области</a:t>
            </a:r>
            <a:r>
              <a:rPr lang="en-US" sz="2500" b="0" cap="all" dirty="0">
                <a:ln w="11430"/>
                <a:cs typeface="Times New Roman" pitchFamily="18" charset="0"/>
              </a:rPr>
              <a:t/>
            </a:r>
            <a:br>
              <a:rPr lang="en-US" sz="2500" b="0" cap="all" dirty="0">
                <a:ln w="11430"/>
                <a:cs typeface="Times New Roman" pitchFamily="18" charset="0"/>
              </a:rPr>
            </a:br>
            <a:endParaRPr lang="ru-RU" sz="2500" b="0" cap="all" dirty="0">
              <a:ln w="1143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65D75A4-16F8-B9B0-5274-54C6A032CA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923" y="1265785"/>
            <a:ext cx="752847" cy="7742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29317B-A9EF-E2A7-A774-BF875F570BFA}"/>
              </a:ext>
            </a:extLst>
          </p:cNvPr>
          <p:cNvSpPr txBox="1"/>
          <p:nvPr/>
        </p:nvSpPr>
        <p:spPr>
          <a:xfrm>
            <a:off x="6579839" y="5558320"/>
            <a:ext cx="259228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b="0" cap="all" dirty="0">
                <a:ln w="11430"/>
                <a:solidFill>
                  <a:srgbClr val="C00000"/>
                </a:solidFill>
                <a:cs typeface="Times New Roman" pitchFamily="18" charset="0"/>
              </a:rPr>
              <a:t>в 20</a:t>
            </a:r>
            <a:r>
              <a:rPr lang="en-US" sz="2500" b="0" cap="all" dirty="0">
                <a:ln w="11430"/>
                <a:solidFill>
                  <a:srgbClr val="C00000"/>
                </a:solidFill>
                <a:cs typeface="Times New Roman" pitchFamily="18" charset="0"/>
              </a:rPr>
              <a:t>2</a:t>
            </a:r>
            <a:r>
              <a:rPr lang="ru-RU" sz="2500" b="0" cap="all" dirty="0">
                <a:ln w="11430"/>
                <a:solidFill>
                  <a:srgbClr val="C00000"/>
                </a:solidFill>
                <a:cs typeface="Times New Roman" pitchFamily="18" charset="0"/>
              </a:rPr>
              <a:t>2 году</a:t>
            </a:r>
            <a:endParaRPr lang="ru-RU" sz="2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7493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272" y="541049"/>
            <a:ext cx="11290630" cy="89255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РАБОТА СО СВЕДЕНИЯМИ, ПОСТУПАЮЩИМИ ИЗ РЕГИСТРИРУЮЩИХ ОРГАНОВ</a:t>
            </a:r>
            <a:endParaRPr lang="en-US" sz="2600" dirty="0">
              <a:solidFill>
                <a:srgbClr val="3342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5908" y="1776893"/>
            <a:ext cx="10023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В 2022 году получено от налоговых органов и обработано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7" y="5372993"/>
            <a:ext cx="1125803" cy="112212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221738" y="2640881"/>
            <a:ext cx="3252046" cy="1076267"/>
            <a:chOff x="0" y="1019777"/>
            <a:chExt cx="3252046" cy="1076267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1019777"/>
              <a:ext cx="3252046" cy="107626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52539" y="1072316"/>
              <a:ext cx="3146968" cy="9711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57150" rIns="114300" bIns="5715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000" kern="1200" dirty="0"/>
                <a:t>169 149</a:t>
              </a:r>
              <a:r>
                <a:rPr lang="en-US" sz="3000" kern="1200" dirty="0"/>
                <a:t> </a:t>
              </a:r>
              <a:r>
                <a:rPr lang="ru-RU" sz="3000" kern="1200" dirty="0"/>
                <a:t>выпис</a:t>
              </a:r>
              <a:r>
                <a:rPr lang="ru-RU" sz="3000" dirty="0"/>
                <a:t>о</a:t>
              </a:r>
              <a:r>
                <a:rPr lang="ru-RU" sz="3000" kern="1200" dirty="0"/>
                <a:t>к</a:t>
              </a:r>
            </a:p>
          </p:txBody>
        </p:sp>
      </p:grp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>
            <a:off x="4274277" y="3717148"/>
            <a:ext cx="955573" cy="743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372154" y="3687512"/>
            <a:ext cx="1008112" cy="773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/>
        </p:nvGrpSpPr>
        <p:grpSpPr>
          <a:xfrm>
            <a:off x="6585798" y="4460550"/>
            <a:ext cx="2736304" cy="1076267"/>
            <a:chOff x="0" y="1019777"/>
            <a:chExt cx="3252046" cy="1076267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0" y="1019777"/>
              <a:ext cx="3252046" cy="107626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52539" y="1072316"/>
              <a:ext cx="3146968" cy="9711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57150" rIns="114300" bIns="5715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102 530– по индивидуальным предпринимателям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853586" y="4486402"/>
            <a:ext cx="2736304" cy="1076267"/>
            <a:chOff x="0" y="1019777"/>
            <a:chExt cx="3252046" cy="1076267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0" y="1019777"/>
              <a:ext cx="3252046" cy="107626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52539" y="1072316"/>
              <a:ext cx="3146968" cy="9711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57150" rIns="114300" bIns="5715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66 619</a:t>
              </a:r>
              <a:r>
                <a:rPr lang="en-US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ru-RU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– по юридическим лицам</a:t>
              </a:r>
            </a:p>
          </p:txBody>
        </p:sp>
      </p:grpSp>
      <p:sp>
        <p:nvSpPr>
          <p:cNvPr id="16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0056693" y="6511975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10</a:t>
            </a:fld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2BE7EB41-DD28-F872-3A85-CA24AC544E4A}"/>
              </a:ext>
            </a:extLst>
          </p:cNvPr>
          <p:cNvGrpSpPr/>
          <p:nvPr/>
        </p:nvGrpSpPr>
        <p:grpSpPr>
          <a:xfrm>
            <a:off x="1993130" y="159923"/>
            <a:ext cx="9649070" cy="578879"/>
            <a:chOff x="1463144" y="5109584"/>
            <a:chExt cx="10403786" cy="578879"/>
          </a:xfrm>
        </p:grpSpPr>
        <p:sp>
          <p:nvSpPr>
            <p:cNvPr id="5" name="object 9">
              <a:extLst>
                <a:ext uri="{FF2B5EF4-FFF2-40B4-BE49-F238E27FC236}">
                  <a16:creationId xmlns="" xmlns:a16="http://schemas.microsoft.com/office/drawing/2014/main" id="{C55C3C0F-217F-5214-2692-CB5D00FF2F47}"/>
                </a:ext>
              </a:extLst>
            </p:cNvPr>
            <p:cNvSpPr/>
            <p:nvPr/>
          </p:nvSpPr>
          <p:spPr>
            <a:xfrm>
              <a:off x="1463144" y="5256326"/>
              <a:ext cx="4108462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="" xmlns:a16="http://schemas.microsoft.com/office/drawing/2014/main" id="{4A4E9183-9A58-F093-007B-F050982901DB}"/>
                </a:ext>
              </a:extLst>
            </p:cNvPr>
            <p:cNvGrpSpPr/>
            <p:nvPr/>
          </p:nvGrpSpPr>
          <p:grpSpPr>
            <a:xfrm>
              <a:off x="5619271" y="5109584"/>
              <a:ext cx="6247659" cy="219835"/>
              <a:chOff x="5619271" y="5109584"/>
              <a:chExt cx="6247659" cy="219835"/>
            </a:xfrm>
          </p:grpSpPr>
          <p:sp>
            <p:nvSpPr>
              <p:cNvPr id="11" name="object 11">
                <a:extLst>
                  <a:ext uri="{FF2B5EF4-FFF2-40B4-BE49-F238E27FC236}">
                    <a16:creationId xmlns="" xmlns:a16="http://schemas.microsoft.com/office/drawing/2014/main" id="{4C6216A6-AA37-BE06-E8BB-1AB6E9554228}"/>
                  </a:ext>
                </a:extLst>
              </p:cNvPr>
              <p:cNvSpPr/>
              <p:nvPr/>
            </p:nvSpPr>
            <p:spPr>
              <a:xfrm>
                <a:off x="5781021" y="5263112"/>
                <a:ext cx="6085909" cy="66307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4" name="Группа 13">
                <a:extLst>
                  <a:ext uri="{FF2B5EF4-FFF2-40B4-BE49-F238E27FC236}">
                    <a16:creationId xmlns="" xmlns:a16="http://schemas.microsoft.com/office/drawing/2014/main" id="{959385F9-F14E-4BBD-D80F-AAD62BEEE420}"/>
                  </a:ext>
                </a:extLst>
              </p:cNvPr>
              <p:cNvGrpSpPr/>
              <p:nvPr/>
            </p:nvGrpSpPr>
            <p:grpSpPr>
              <a:xfrm>
                <a:off x="5619271" y="5109584"/>
                <a:ext cx="2979668" cy="219835"/>
                <a:chOff x="-74212" y="2712291"/>
                <a:chExt cx="2979668" cy="219835"/>
              </a:xfrm>
            </p:grpSpPr>
            <p:sp>
              <p:nvSpPr>
                <p:cNvPr id="15" name="object 12">
                  <a:extLst>
                    <a:ext uri="{FF2B5EF4-FFF2-40B4-BE49-F238E27FC236}">
                      <a16:creationId xmlns="" xmlns:a16="http://schemas.microsoft.com/office/drawing/2014/main" id="{516F5F5A-547B-8251-D622-328E8180A263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" name="object 12">
                  <a:extLst>
                    <a:ext uri="{FF2B5EF4-FFF2-40B4-BE49-F238E27FC236}">
                      <a16:creationId xmlns="" xmlns:a16="http://schemas.microsoft.com/office/drawing/2014/main" id="{1E5EEC72-185A-82FD-E11B-BBABEA9B84CA}"/>
                    </a:ext>
                  </a:extLst>
                </p:cNvPr>
                <p:cNvSpPr/>
                <p:nvPr/>
              </p:nvSpPr>
              <p:spPr>
                <a:xfrm>
                  <a:off x="-74212" y="2828412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3243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BAC7FCA-687C-3748-3A58-FFCEE5F0AA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0"/>
          <a:stretch/>
        </p:blipFill>
        <p:spPr bwMode="auto">
          <a:xfrm>
            <a:off x="8317718" y="1222206"/>
            <a:ext cx="1798955" cy="2314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914" y="578351"/>
            <a:ext cx="10657184" cy="43088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ПОДГОТОВКА СТАТИСТИЧЕСКИХ МАТЕРИАЛОВ </a:t>
            </a:r>
            <a:endParaRPr lang="en-US" sz="2200" dirty="0">
              <a:solidFill>
                <a:srgbClr val="3342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5589" y="1634501"/>
            <a:ext cx="4521878" cy="3693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В 2022 году подготовлены</a:t>
            </a:r>
            <a:r>
              <a:rPr lang="en-US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dirty="0">
              <a:solidFill>
                <a:srgbClr val="33428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7" y="5068723"/>
            <a:ext cx="1296144" cy="12918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5589" y="2244914"/>
            <a:ext cx="5091323" cy="285975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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12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сборников,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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24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бюллетеня,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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12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д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окладов,  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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137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срочных информаций по актуальным вопросам, экспресс-информаций и информаций,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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12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п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резентаций,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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2110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статистических таблиц. </a:t>
            </a:r>
          </a:p>
          <a:p>
            <a:pPr>
              <a:lnSpc>
                <a:spcPct val="130000"/>
              </a:lnSpc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018239" y="4187572"/>
            <a:ext cx="2664296" cy="1728192"/>
            <a:chOff x="7336476" y="3648993"/>
            <a:chExt cx="3387555" cy="1944216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7338898" y="3648993"/>
              <a:ext cx="3385133" cy="1944216"/>
              <a:chOff x="2130651" y="3948852"/>
              <a:chExt cx="6573012" cy="4264761"/>
            </a:xfrm>
          </p:grpSpPr>
          <p:pic>
            <p:nvPicPr>
              <p:cNvPr id="12" name="Рисунок 11" descr="Изображение выглядит как сидит, дисплей, компьютер, стол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5DDD05CB-2E66-FE41-B90C-3BED6168EC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9" t="6771" r="65" b="10382"/>
              <a:stretch/>
            </p:blipFill>
            <p:spPr>
              <a:xfrm>
                <a:off x="2130651" y="3948852"/>
                <a:ext cx="6431723" cy="426476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3" name="Текст 2">
                <a:extLst>
                  <a:ext uri="{FF2B5EF4-FFF2-40B4-BE49-F238E27FC236}">
                    <a16:creationId xmlns="" xmlns:a16="http://schemas.microsoft.com/office/drawing/2014/main" id="{C1AF1070-B945-8D4C-899C-993073D726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09962" y="6233123"/>
                <a:ext cx="4893701" cy="7655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500" kern="1200" spc="50" dirty="0">
                    <a:solidFill>
                      <a:schemeClr val="bg1"/>
                    </a:solidFill>
                    <a:effectLst/>
                    <a:latin typeface="Arial"/>
                    <a:ea typeface="Times New Roman"/>
                    <a:cs typeface="Times New Roman"/>
                  </a:rPr>
                  <a:t>МОНИТОРИНГ ОСНОВНЫХ </a:t>
                </a:r>
                <a:endParaRPr lang="ru-RU" sz="500" dirty="0">
                  <a:solidFill>
                    <a:schemeClr val="bg1"/>
                  </a:solidFill>
                  <a:effectLst/>
                  <a:latin typeface="Times New Roman"/>
                  <a:ea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ru-RU" sz="500" kern="1200" spc="50" dirty="0">
                    <a:solidFill>
                      <a:schemeClr val="bg1"/>
                    </a:solidFill>
                    <a:effectLst/>
                    <a:latin typeface="Arial"/>
                    <a:ea typeface="Times New Roman"/>
                    <a:cs typeface="Times New Roman"/>
                  </a:rPr>
                  <a:t>СОЦИАЛЬНО-ЭКОНОМИЧЕСКИХ ПОКАЗАТЕЛЕЙ </a:t>
                </a:r>
                <a:endParaRPr lang="ru-RU" sz="500" dirty="0">
                  <a:solidFill>
                    <a:schemeClr val="bg1"/>
                  </a:solidFill>
                  <a:effectLst/>
                  <a:latin typeface="Times New Roman"/>
                  <a:ea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ru-RU" sz="500" kern="1200" spc="50" dirty="0">
                    <a:solidFill>
                      <a:schemeClr val="bg1"/>
                    </a:solidFill>
                    <a:effectLst/>
                    <a:latin typeface="Arial"/>
                    <a:ea typeface="Times New Roman"/>
                    <a:cs typeface="Times New Roman"/>
                  </a:rPr>
                  <a:t>ПО МУРМАНСКОЙ ОБЛАСТИ</a:t>
                </a:r>
                <a:endParaRPr lang="ru-RU" sz="500" dirty="0">
                  <a:solidFill>
                    <a:schemeClr val="bg1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97C47BF-43EF-F942-8B55-90BCB0808BB2}"/>
                </a:ext>
              </a:extLst>
            </p:cNvPr>
            <p:cNvSpPr txBox="1"/>
            <p:nvPr/>
          </p:nvSpPr>
          <p:spPr>
            <a:xfrm>
              <a:off x="7336476" y="3960068"/>
              <a:ext cx="194421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500" dirty="0">
                  <a:solidFill>
                    <a:schemeClr val="bg1"/>
                  </a:solidFill>
                  <a:latin typeface="Arial Cyr" pitchFamily="34" charset="0"/>
                  <a:cs typeface="Arial Cyr" pitchFamily="34" charset="0"/>
                </a:rPr>
                <a:t>МУРМАНСКСТАТ</a:t>
              </a:r>
            </a:p>
          </p:txBody>
        </p:sp>
      </p:grpSp>
      <p:sp>
        <p:nvSpPr>
          <p:cNvPr id="18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0079785" y="6511975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417DF31-E3FF-FBC2-C9C8-2AE41B57A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1" b="571"/>
          <a:stretch>
            <a:fillRect/>
          </a:stretch>
        </p:blipFill>
        <p:spPr bwMode="auto">
          <a:xfrm>
            <a:off x="9056633" y="3755524"/>
            <a:ext cx="169481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AEC5AB3-2F85-DEB2-CE30-939A337E02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8"/>
          <a:stretch>
            <a:fillRect/>
          </a:stretch>
        </p:blipFill>
        <p:spPr bwMode="auto">
          <a:xfrm>
            <a:off x="6385619" y="1473189"/>
            <a:ext cx="1799590" cy="24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48D5F0F-7F35-EC23-F9CE-224B40A096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785" y="2094764"/>
            <a:ext cx="1781810" cy="23622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3FD546BE-775A-FADE-E989-A2B8C3F2880C}"/>
              </a:ext>
            </a:extLst>
          </p:cNvPr>
          <p:cNvGrpSpPr/>
          <p:nvPr/>
        </p:nvGrpSpPr>
        <p:grpSpPr>
          <a:xfrm>
            <a:off x="1993129" y="159923"/>
            <a:ext cx="9639446" cy="578879"/>
            <a:chOff x="1463143" y="5109584"/>
            <a:chExt cx="10393409" cy="578879"/>
          </a:xfrm>
        </p:grpSpPr>
        <p:sp>
          <p:nvSpPr>
            <p:cNvPr id="7" name="object 9">
              <a:extLst>
                <a:ext uri="{FF2B5EF4-FFF2-40B4-BE49-F238E27FC236}">
                  <a16:creationId xmlns="" xmlns:a16="http://schemas.microsoft.com/office/drawing/2014/main" id="{C5286927-2BFB-A878-B1FF-1E8D65DF9658}"/>
                </a:ext>
              </a:extLst>
            </p:cNvPr>
            <p:cNvSpPr/>
            <p:nvPr/>
          </p:nvSpPr>
          <p:spPr>
            <a:xfrm>
              <a:off x="1463143" y="5256326"/>
              <a:ext cx="4590909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="" xmlns:a16="http://schemas.microsoft.com/office/drawing/2014/main" id="{0B6573BE-2A6A-A1E3-DD02-553F8300B13F}"/>
                </a:ext>
              </a:extLst>
            </p:cNvPr>
            <p:cNvGrpSpPr/>
            <p:nvPr/>
          </p:nvGrpSpPr>
          <p:grpSpPr>
            <a:xfrm>
              <a:off x="6126625" y="5109584"/>
              <a:ext cx="5729927" cy="219835"/>
              <a:chOff x="6126625" y="5109584"/>
              <a:chExt cx="5729927" cy="219835"/>
            </a:xfrm>
          </p:grpSpPr>
          <p:sp>
            <p:nvSpPr>
              <p:cNvPr id="10" name="object 11">
                <a:extLst>
                  <a:ext uri="{FF2B5EF4-FFF2-40B4-BE49-F238E27FC236}">
                    <a16:creationId xmlns="" xmlns:a16="http://schemas.microsoft.com/office/drawing/2014/main" id="{9FA1F0B1-FABB-F937-0232-3BEE60FCD2CA}"/>
                  </a:ext>
                </a:extLst>
              </p:cNvPr>
              <p:cNvSpPr/>
              <p:nvPr/>
            </p:nvSpPr>
            <p:spPr>
              <a:xfrm>
                <a:off x="6302905" y="5264450"/>
                <a:ext cx="5553647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7" name="Группа 16">
                <a:extLst>
                  <a:ext uri="{FF2B5EF4-FFF2-40B4-BE49-F238E27FC236}">
                    <a16:creationId xmlns="" xmlns:a16="http://schemas.microsoft.com/office/drawing/2014/main" id="{34693E71-74A0-E971-6FED-37DD23EB769C}"/>
                  </a:ext>
                </a:extLst>
              </p:cNvPr>
              <p:cNvGrpSpPr/>
              <p:nvPr/>
            </p:nvGrpSpPr>
            <p:grpSpPr>
              <a:xfrm>
                <a:off x="6126625" y="5109584"/>
                <a:ext cx="2472314" cy="219835"/>
                <a:chOff x="433142" y="2712291"/>
                <a:chExt cx="2472314" cy="219835"/>
              </a:xfrm>
            </p:grpSpPr>
            <p:sp>
              <p:nvSpPr>
                <p:cNvPr id="21" name="object 12">
                  <a:extLst>
                    <a:ext uri="{FF2B5EF4-FFF2-40B4-BE49-F238E27FC236}">
                      <a16:creationId xmlns="" xmlns:a16="http://schemas.microsoft.com/office/drawing/2014/main" id="{E8E7696B-1694-A649-E979-43D6B96365BB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" name="object 12">
                  <a:extLst>
                    <a:ext uri="{FF2B5EF4-FFF2-40B4-BE49-F238E27FC236}">
                      <a16:creationId xmlns="" xmlns:a16="http://schemas.microsoft.com/office/drawing/2014/main" id="{D151FF9D-1504-475C-0E74-B07F3769A22D}"/>
                    </a:ext>
                  </a:extLst>
                </p:cNvPr>
                <p:cNvSpPr/>
                <p:nvPr/>
              </p:nvSpPr>
              <p:spPr>
                <a:xfrm>
                  <a:off x="433142" y="2828412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3243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750" y="470162"/>
            <a:ext cx="10657184" cy="89255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ИНФОРМАЦИОННО-СТАТИСТИЧЕСКОЕ ОБСЛУЖИВАНИЕ ПОЛЬЗОВАТЕЛЕЙ</a:t>
            </a:r>
            <a:endParaRPr lang="en-US" sz="2600" dirty="0">
              <a:solidFill>
                <a:srgbClr val="3342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5031" y="1349162"/>
            <a:ext cx="116055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Информационно-статистическое обслуживание пользователей велось в соответствии с соглашениями об информационном взаимодействии, на договорной основе и по разовым запросам. Все пользователи своевременно обеспечивались официальной статистической информацией, формируемой в соответствии с Федеральным планом статистических работ.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9" y="5593209"/>
            <a:ext cx="909027" cy="909027"/>
          </a:xfrm>
          <a:prstGeom prst="rect">
            <a:avLst/>
          </a:prstGeom>
        </p:spPr>
      </p:pic>
      <p:sp>
        <p:nvSpPr>
          <p:cNvPr id="16" name="Объект 3"/>
          <p:cNvSpPr txBox="1">
            <a:spLocks/>
          </p:cNvSpPr>
          <p:nvPr/>
        </p:nvSpPr>
        <p:spPr>
          <a:xfrm>
            <a:off x="757762" y="5152770"/>
            <a:ext cx="10729192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Для оказания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информационных услуг по предоставлению статистической информации </a:t>
            </a:r>
            <a:r>
              <a:rPr lang="ru-RU" sz="14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заключён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31</a:t>
            </a:r>
            <a:r>
              <a:rPr lang="ru-RU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договор (контракт)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на сумму </a:t>
            </a:r>
            <a:r>
              <a:rPr lang="ru-RU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1709,9</a:t>
            </a:r>
            <a:r>
              <a:rPr lang="ru-RU" sz="145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тыс. рублей.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84675916"/>
              </p:ext>
            </p:extLst>
          </p:nvPr>
        </p:nvGraphicFramePr>
        <p:xfrm>
          <a:off x="2095290" y="2229736"/>
          <a:ext cx="8130117" cy="3221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0056693" y="6500813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1993129" y="2086809"/>
            <a:ext cx="8490508" cy="53860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Официальная статистическая информация регулярно размещалась в соответствующих разделах Интернет-сайта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Мурманскстата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в соответствии с Графиком размещения.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1B13E1F-8B71-62BE-47D7-B51175897F07}"/>
              </a:ext>
            </a:extLst>
          </p:cNvPr>
          <p:cNvSpPr/>
          <p:nvPr/>
        </p:nvSpPr>
        <p:spPr>
          <a:xfrm>
            <a:off x="1345059" y="5783963"/>
            <a:ext cx="10009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96000" algn="just"/>
            <a:r>
              <a:rPr lang="ru-RU" sz="1400" dirty="0">
                <a:solidFill>
                  <a:srgbClr val="334286"/>
                </a:solidFill>
              </a:rPr>
              <a:t>Организовано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проведение</a:t>
            </a:r>
            <a:r>
              <a:rPr lang="ru-RU" sz="1400" dirty="0">
                <a:solidFill>
                  <a:srgbClr val="334286"/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обследования «Удовлетворённость пользователей статистической информацией, предоставляемой Федеральной службой государственной статистики и её территориальными органами, и работой Росстата в целом». </a:t>
            </a:r>
            <a:r>
              <a:rPr lang="ru-RU" sz="1400" dirty="0">
                <a:solidFill>
                  <a:srgbClr val="334286"/>
                </a:solidFill>
              </a:rPr>
              <a:t>Индекс удовлетворённости пользователей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Мурманской области составил 2,62 балла, в целом по России – 2,70 балла (по 4-х бальной шкале).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164D6D58-E940-B055-803A-292BF2611908}"/>
              </a:ext>
            </a:extLst>
          </p:cNvPr>
          <p:cNvGrpSpPr/>
          <p:nvPr/>
        </p:nvGrpSpPr>
        <p:grpSpPr>
          <a:xfrm>
            <a:off x="1993129" y="159923"/>
            <a:ext cx="9639445" cy="578879"/>
            <a:chOff x="1463143" y="5109584"/>
            <a:chExt cx="10393408" cy="578879"/>
          </a:xfrm>
        </p:grpSpPr>
        <p:sp>
          <p:nvSpPr>
            <p:cNvPr id="5" name="object 9">
              <a:extLst>
                <a:ext uri="{FF2B5EF4-FFF2-40B4-BE49-F238E27FC236}">
                  <a16:creationId xmlns="" xmlns:a16="http://schemas.microsoft.com/office/drawing/2014/main" id="{4EC11E80-F72D-6E3B-BE1F-AFEF0B7ABF34}"/>
                </a:ext>
              </a:extLst>
            </p:cNvPr>
            <p:cNvSpPr/>
            <p:nvPr/>
          </p:nvSpPr>
          <p:spPr>
            <a:xfrm>
              <a:off x="1463143" y="5256326"/>
              <a:ext cx="5109030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="" xmlns:a16="http://schemas.microsoft.com/office/drawing/2014/main" id="{D6807994-59C5-CB8A-E641-DB19B318F4D9}"/>
                </a:ext>
              </a:extLst>
            </p:cNvPr>
            <p:cNvGrpSpPr/>
            <p:nvPr/>
          </p:nvGrpSpPr>
          <p:grpSpPr>
            <a:xfrm>
              <a:off x="6618606" y="5109584"/>
              <a:ext cx="5237945" cy="219835"/>
              <a:chOff x="6618606" y="5109584"/>
              <a:chExt cx="5237945" cy="219835"/>
            </a:xfrm>
          </p:grpSpPr>
          <p:sp>
            <p:nvSpPr>
              <p:cNvPr id="12" name="object 11">
                <a:extLst>
                  <a:ext uri="{FF2B5EF4-FFF2-40B4-BE49-F238E27FC236}">
                    <a16:creationId xmlns="" xmlns:a16="http://schemas.microsoft.com/office/drawing/2014/main" id="{9E33494F-4AA0-7506-F362-EA3FA14E7416}"/>
                  </a:ext>
                </a:extLst>
              </p:cNvPr>
              <p:cNvSpPr/>
              <p:nvPr/>
            </p:nvSpPr>
            <p:spPr>
              <a:xfrm>
                <a:off x="6779123" y="5264450"/>
                <a:ext cx="5077428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3" name="Группа 12">
                <a:extLst>
                  <a:ext uri="{FF2B5EF4-FFF2-40B4-BE49-F238E27FC236}">
                    <a16:creationId xmlns="" xmlns:a16="http://schemas.microsoft.com/office/drawing/2014/main" id="{FE718B84-1833-3F63-8648-EA5819FEE2FD}"/>
                  </a:ext>
                </a:extLst>
              </p:cNvPr>
              <p:cNvGrpSpPr/>
              <p:nvPr/>
            </p:nvGrpSpPr>
            <p:grpSpPr>
              <a:xfrm>
                <a:off x="6618606" y="5109584"/>
                <a:ext cx="1980333" cy="219835"/>
                <a:chOff x="925123" y="2712291"/>
                <a:chExt cx="1980333" cy="219835"/>
              </a:xfrm>
            </p:grpSpPr>
            <p:sp>
              <p:nvSpPr>
                <p:cNvPr id="14" name="object 12">
                  <a:extLst>
                    <a:ext uri="{FF2B5EF4-FFF2-40B4-BE49-F238E27FC236}">
                      <a16:creationId xmlns="" xmlns:a16="http://schemas.microsoft.com/office/drawing/2014/main" id="{F5E29017-0E4D-0D98-32A6-03747909DEBC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" name="object 12">
                  <a:extLst>
                    <a:ext uri="{FF2B5EF4-FFF2-40B4-BE49-F238E27FC236}">
                      <a16:creationId xmlns="" xmlns:a16="http://schemas.microsoft.com/office/drawing/2014/main" id="{1EA764BE-11D3-F589-8D1C-C62F2CDC052A}"/>
                    </a:ext>
                  </a:extLst>
                </p:cNvPr>
                <p:cNvSpPr/>
                <p:nvPr/>
              </p:nvSpPr>
              <p:spPr>
                <a:xfrm>
                  <a:off x="925123" y="2828412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324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6949" y="1442913"/>
            <a:ext cx="8679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Для опубликования в периодической печати, размещения на официальном Интернет-сайте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Мурманскстата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подготовлены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публикации,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пресс-релизов,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пресс-выпусков и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70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визуализированных материалов (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45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инфографики и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информационно-аналитических материалов). </a:t>
            </a:r>
          </a:p>
          <a:p>
            <a:pPr algn="just"/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  На региональном радио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и телевидении прозвучало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выступлений.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7911" y="569514"/>
            <a:ext cx="113803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ВЗАИМОДЕЙСТВИЕ СО СРЕДСТВАМИ МАССОВОЙ ИНФОРМАЦИИ И ОБЩЕСТВЕННОСТЬЮ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974" y="5668557"/>
            <a:ext cx="1080310" cy="10767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03488" y="2941161"/>
            <a:ext cx="8679244" cy="4234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093" y="4110803"/>
            <a:ext cx="894613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Подготовлены видеоролики «Мир статистики глазами наших детей» и «Город Мурманск в зеркале статистки и глазами детей», которые размещены на странице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Вконтакте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432000" algn="just"/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432000" algn="just"/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Для ветеранов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Мурманскстата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в рамках акции «Добрая открытка» подготовлены и разосланы новогодние поздравления.</a:t>
            </a: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0056693" y="6500813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33568" y="3511590"/>
            <a:ext cx="89056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96000" algn="just">
              <a:lnSpc>
                <a:spcPct val="105000"/>
              </a:lnSpc>
            </a:pPr>
            <a:r>
              <a:rPr lang="ru-RU" sz="1500" dirty="0">
                <a:solidFill>
                  <a:srgbClr val="334286"/>
                </a:solidFill>
              </a:rPr>
              <a:t>Организовано</a:t>
            </a:r>
            <a:r>
              <a:rPr lang="ru-RU" sz="1500" dirty="0">
                <a:solidFill>
                  <a:srgbClr val="595959"/>
                </a:solidFill>
              </a:rPr>
              <a:t> проведение регионального этапа 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Всероссийского школьного конкурса </a:t>
            </a:r>
            <a:r>
              <a:rPr lang="ru-RU" sz="150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5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статистике 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«Тренд»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.</a:t>
            </a:r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F317547-807E-0A24-9987-7787A726DA29}"/>
              </a:ext>
            </a:extLst>
          </p:cNvPr>
          <p:cNvSpPr txBox="1"/>
          <p:nvPr/>
        </p:nvSpPr>
        <p:spPr>
          <a:xfrm>
            <a:off x="358010" y="2856812"/>
            <a:ext cx="8876662" cy="560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96000" algn="just">
              <a:lnSpc>
                <a:spcPct val="105000"/>
              </a:lnSpc>
            </a:pPr>
            <a:r>
              <a:rPr lang="ru-RU" sz="1500" dirty="0">
                <a:solidFill>
                  <a:srgbClr val="334286"/>
                </a:solidFill>
              </a:rPr>
              <a:t>Проведен</a:t>
            </a:r>
            <a:r>
              <a:rPr lang="ru-RU" sz="1500" dirty="0">
                <a:solidFill>
                  <a:srgbClr val="595959"/>
                </a:solidFill>
              </a:rPr>
              <a:t> вебинар со СМИ и общественными организациями по теме «О плане работ по взаимодействию с общественностью и СМИ на 2022 год».</a:t>
            </a:r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471B089A-D01B-F121-6AA9-1F968EF9B904}"/>
              </a:ext>
            </a:extLst>
          </p:cNvPr>
          <p:cNvGrpSpPr/>
          <p:nvPr/>
        </p:nvGrpSpPr>
        <p:grpSpPr>
          <a:xfrm>
            <a:off x="1993129" y="159923"/>
            <a:ext cx="9639445" cy="578879"/>
            <a:chOff x="1463143" y="5109584"/>
            <a:chExt cx="10393408" cy="578879"/>
          </a:xfrm>
        </p:grpSpPr>
        <p:sp>
          <p:nvSpPr>
            <p:cNvPr id="8" name="object 9">
              <a:extLst>
                <a:ext uri="{FF2B5EF4-FFF2-40B4-BE49-F238E27FC236}">
                  <a16:creationId xmlns="" xmlns:a16="http://schemas.microsoft.com/office/drawing/2014/main" id="{91DDA5A4-BAAD-8315-DACA-EA854728CF5A}"/>
                </a:ext>
              </a:extLst>
            </p:cNvPr>
            <p:cNvSpPr/>
            <p:nvPr/>
          </p:nvSpPr>
          <p:spPr>
            <a:xfrm>
              <a:off x="1463143" y="5256326"/>
              <a:ext cx="5517524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="" xmlns:a16="http://schemas.microsoft.com/office/drawing/2014/main" id="{6987F600-22FF-1C2D-0914-6084CBEF0339}"/>
                </a:ext>
              </a:extLst>
            </p:cNvPr>
            <p:cNvGrpSpPr/>
            <p:nvPr/>
          </p:nvGrpSpPr>
          <p:grpSpPr>
            <a:xfrm>
              <a:off x="7037551" y="5109584"/>
              <a:ext cx="4819000" cy="210210"/>
              <a:chOff x="7037551" y="5109584"/>
              <a:chExt cx="4819000" cy="210210"/>
            </a:xfrm>
          </p:grpSpPr>
          <p:sp>
            <p:nvSpPr>
              <p:cNvPr id="18" name="object 11">
                <a:extLst>
                  <a:ext uri="{FF2B5EF4-FFF2-40B4-BE49-F238E27FC236}">
                    <a16:creationId xmlns="" xmlns:a16="http://schemas.microsoft.com/office/drawing/2014/main" id="{6875F796-E4A0-0617-F355-EE9867FCB52E}"/>
                  </a:ext>
                </a:extLst>
              </p:cNvPr>
              <p:cNvSpPr/>
              <p:nvPr/>
            </p:nvSpPr>
            <p:spPr>
              <a:xfrm>
                <a:off x="7208521" y="5264450"/>
                <a:ext cx="4648030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9" name="Группа 18">
                <a:extLst>
                  <a:ext uri="{FF2B5EF4-FFF2-40B4-BE49-F238E27FC236}">
                    <a16:creationId xmlns="" xmlns:a16="http://schemas.microsoft.com/office/drawing/2014/main" id="{26EFC417-DD3C-6311-E37C-B7F9CF9D2A4E}"/>
                  </a:ext>
                </a:extLst>
              </p:cNvPr>
              <p:cNvGrpSpPr/>
              <p:nvPr/>
            </p:nvGrpSpPr>
            <p:grpSpPr>
              <a:xfrm>
                <a:off x="7037551" y="5109584"/>
                <a:ext cx="1561388" cy="210210"/>
                <a:chOff x="1344068" y="2712291"/>
                <a:chExt cx="1561388" cy="210210"/>
              </a:xfrm>
            </p:grpSpPr>
            <p:sp>
              <p:nvSpPr>
                <p:cNvPr id="20" name="object 12">
                  <a:extLst>
                    <a:ext uri="{FF2B5EF4-FFF2-40B4-BE49-F238E27FC236}">
                      <a16:creationId xmlns="" xmlns:a16="http://schemas.microsoft.com/office/drawing/2014/main" id="{7A1B6495-6B72-266F-0182-97FC89B2645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" name="object 12">
                  <a:extLst>
                    <a:ext uri="{FF2B5EF4-FFF2-40B4-BE49-F238E27FC236}">
                      <a16:creationId xmlns="" xmlns:a16="http://schemas.microsoft.com/office/drawing/2014/main" id="{58F647A8-6350-FD3B-8E70-813AB5812766}"/>
                    </a:ext>
                  </a:extLst>
                </p:cNvPr>
                <p:cNvSpPr/>
                <p:nvPr/>
              </p:nvSpPr>
              <p:spPr>
                <a:xfrm>
                  <a:off x="1344068" y="2818787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22E5C4D-2F69-D648-79BF-3BC9E30EDA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58" t="12661" r="60731" b="61232"/>
          <a:stretch/>
        </p:blipFill>
        <p:spPr bwMode="auto">
          <a:xfrm>
            <a:off x="9460000" y="2070455"/>
            <a:ext cx="1767267" cy="1512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B2B48B5-CC7A-85E3-D852-900DE91012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16" t="21095" r="51435" b="60741"/>
          <a:stretch/>
        </p:blipFill>
        <p:spPr bwMode="auto">
          <a:xfrm>
            <a:off x="9674716" y="3535498"/>
            <a:ext cx="1872207" cy="1512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3243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939" y="1066427"/>
            <a:ext cx="1141866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Важным направлением взаимодействия </a:t>
            </a:r>
            <a:r>
              <a:rPr lang="ru-RU" sz="14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 органами исполнительной власти региона является участие в работе рабочих групп и комиссий, созданных при органах власти.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437" y="56951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ВЗАИМОДЕЙСТВИЕ С ОРГАНАМИ ИСПОЛНИТЕЛЬНОЙ ВЛАСТИ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24497" y="1581659"/>
            <a:ext cx="10123222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1450" dirty="0">
                <a:solidFill>
                  <a:srgbClr val="334286"/>
                </a:solidFill>
              </a:rPr>
              <a:t>Состоялись заседания региональной контрольной</a:t>
            </a:r>
            <a:r>
              <a:rPr lang="en-US" sz="1450" dirty="0">
                <a:solidFill>
                  <a:srgbClr val="334286"/>
                </a:solidFill>
              </a:rPr>
              <a:t> </a:t>
            </a:r>
            <a:r>
              <a:rPr lang="ru-RU" sz="1450" dirty="0">
                <a:solidFill>
                  <a:srgbClr val="334286"/>
                </a:solidFill>
              </a:rPr>
              <a:t>группы, коллегии руководителей территориальных органов федеральных органов государственной власти при главном федеральном инспекторе по Мурманской области, а также рабочих групп </a:t>
            </a:r>
            <a:r>
              <a:rPr lang="en-US" sz="1450" dirty="0">
                <a:solidFill>
                  <a:srgbClr val="334286"/>
                </a:solidFill>
              </a:rPr>
              <a:t>:</a:t>
            </a:r>
            <a:endParaRPr lang="ru-RU" sz="1450" dirty="0">
              <a:solidFill>
                <a:srgbClr val="334286"/>
              </a:solidFill>
            </a:endParaRPr>
          </a:p>
          <a:p>
            <a:pPr algn="just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- по разработке и реализации региональной программы снижения доли населения с доходами ниже границы бедности в Мурманской области</a:t>
            </a:r>
            <a:r>
              <a:rPr lang="en-US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ru-RU" sz="14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- по укреплению законности в особых условиях</a:t>
            </a:r>
            <a:r>
              <a:rPr lang="en-US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pPr algn="just"/>
            <a:r>
              <a:rPr lang="en-US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-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контролю за исполнением трудового законодательства при Прокуратуре Октябрьского административного округа города Мурманска</a:t>
            </a:r>
            <a:r>
              <a:rPr lang="en-US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pPr algn="just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- по контролю за соблюдением прав граждан на оплату труда при Прокуратуре Мурманской области</a:t>
            </a:r>
            <a:r>
              <a:rPr lang="en-US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just"/>
            <a:r>
              <a:rPr lang="en-US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ru-RU" sz="14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39428" y="3793009"/>
            <a:ext cx="1040890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96000" algn="just"/>
            <a:r>
              <a:rPr lang="ru-RU" sz="1450" dirty="0">
                <a:solidFill>
                  <a:srgbClr val="334286"/>
                </a:solidFill>
              </a:rPr>
              <a:t>Во исполнение Плана проведения обучающих мероприятий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специалистов органов государственной власти и местного самоуправления Мурманской области по вопросам предоставления (распространения) официальной статистической информации и методологии формирования показателей на 2022 год подготовлены и проведены вебинары со специалистами органов власти. </a:t>
            </a:r>
          </a:p>
        </p:txBody>
      </p:sp>
      <p:sp>
        <p:nvSpPr>
          <p:cNvPr id="20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0056693" y="6500813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14</a:t>
            </a:fld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A83BDCFC-6AA2-4080-F8DF-417FFA62CBC7}"/>
              </a:ext>
            </a:extLst>
          </p:cNvPr>
          <p:cNvCxnSpPr>
            <a:cxnSpLocks/>
          </p:cNvCxnSpPr>
          <p:nvPr/>
        </p:nvCxnSpPr>
        <p:spPr>
          <a:xfrm>
            <a:off x="1776093" y="3725634"/>
            <a:ext cx="10093656" cy="0"/>
          </a:xfrm>
          <a:prstGeom prst="line">
            <a:avLst/>
          </a:prstGeom>
          <a:ln w="2222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3DD60BBD-3274-9E9D-2CC6-36EDF71D1D7A}"/>
              </a:ext>
            </a:extLst>
          </p:cNvPr>
          <p:cNvCxnSpPr>
            <a:cxnSpLocks/>
          </p:cNvCxnSpPr>
          <p:nvPr/>
        </p:nvCxnSpPr>
        <p:spPr>
          <a:xfrm>
            <a:off x="1705099" y="4890904"/>
            <a:ext cx="10123222" cy="0"/>
          </a:xfrm>
          <a:prstGeom prst="line">
            <a:avLst/>
          </a:prstGeom>
          <a:ln w="222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8B7AFEF-74F4-7CBF-5CAF-A55D6C432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7" y="2253464"/>
            <a:ext cx="899504" cy="823742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8ED3B614-C3AC-F795-3FA0-AB85E5634DE9}"/>
              </a:ext>
            </a:extLst>
          </p:cNvPr>
          <p:cNvGrpSpPr/>
          <p:nvPr/>
        </p:nvGrpSpPr>
        <p:grpSpPr>
          <a:xfrm>
            <a:off x="1993129" y="159923"/>
            <a:ext cx="9639445" cy="578879"/>
            <a:chOff x="1463143" y="5109584"/>
            <a:chExt cx="10393408" cy="578879"/>
          </a:xfrm>
        </p:grpSpPr>
        <p:sp>
          <p:nvSpPr>
            <p:cNvPr id="6" name="object 9">
              <a:extLst>
                <a:ext uri="{FF2B5EF4-FFF2-40B4-BE49-F238E27FC236}">
                  <a16:creationId xmlns="" xmlns:a16="http://schemas.microsoft.com/office/drawing/2014/main" id="{9BC01481-E354-9145-BD9D-E124F5A153A4}"/>
                </a:ext>
              </a:extLst>
            </p:cNvPr>
            <p:cNvSpPr/>
            <p:nvPr/>
          </p:nvSpPr>
          <p:spPr>
            <a:xfrm>
              <a:off x="1463143" y="5256326"/>
              <a:ext cx="5988431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="" xmlns:a16="http://schemas.microsoft.com/office/drawing/2014/main" id="{6EAF91BD-AB8E-F064-8E2B-9176310B3210}"/>
                </a:ext>
              </a:extLst>
            </p:cNvPr>
            <p:cNvGrpSpPr/>
            <p:nvPr/>
          </p:nvGrpSpPr>
          <p:grpSpPr>
            <a:xfrm>
              <a:off x="7524148" y="5109584"/>
              <a:ext cx="4332403" cy="210210"/>
              <a:chOff x="7524148" y="5109584"/>
              <a:chExt cx="4332403" cy="210210"/>
            </a:xfrm>
          </p:grpSpPr>
          <p:sp>
            <p:nvSpPr>
              <p:cNvPr id="11" name="object 11">
                <a:extLst>
                  <a:ext uri="{FF2B5EF4-FFF2-40B4-BE49-F238E27FC236}">
                    <a16:creationId xmlns="" xmlns:a16="http://schemas.microsoft.com/office/drawing/2014/main" id="{0C4DA68F-78A2-245B-9E20-1C371B7B2833}"/>
                  </a:ext>
                </a:extLst>
              </p:cNvPr>
              <p:cNvSpPr/>
              <p:nvPr/>
            </p:nvSpPr>
            <p:spPr>
              <a:xfrm>
                <a:off x="7710807" y="5264450"/>
                <a:ext cx="4145744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2" name="Группа 11">
                <a:extLst>
                  <a:ext uri="{FF2B5EF4-FFF2-40B4-BE49-F238E27FC236}">
                    <a16:creationId xmlns="" xmlns:a16="http://schemas.microsoft.com/office/drawing/2014/main" id="{0F3A23DF-9925-96EC-0760-EA37CAD3C420}"/>
                  </a:ext>
                </a:extLst>
              </p:cNvPr>
              <p:cNvGrpSpPr/>
              <p:nvPr/>
            </p:nvGrpSpPr>
            <p:grpSpPr>
              <a:xfrm>
                <a:off x="7524148" y="5109584"/>
                <a:ext cx="1074791" cy="210210"/>
                <a:chOff x="1830665" y="2712291"/>
                <a:chExt cx="1074791" cy="210210"/>
              </a:xfrm>
            </p:grpSpPr>
            <p:sp>
              <p:nvSpPr>
                <p:cNvPr id="13" name="object 12">
                  <a:extLst>
                    <a:ext uri="{FF2B5EF4-FFF2-40B4-BE49-F238E27FC236}">
                      <a16:creationId xmlns="" xmlns:a16="http://schemas.microsoft.com/office/drawing/2014/main" id="{BD56295C-F901-CE7A-2557-DFF3DCB6D7C9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4" name="object 12">
                  <a:extLst>
                    <a:ext uri="{FF2B5EF4-FFF2-40B4-BE49-F238E27FC236}">
                      <a16:creationId xmlns="" xmlns:a16="http://schemas.microsoft.com/office/drawing/2014/main" id="{8FEB19EE-6D8B-059E-733B-4972E859809F}"/>
                    </a:ext>
                  </a:extLst>
                </p:cNvPr>
                <p:cNvSpPr/>
                <p:nvPr/>
              </p:nvSpPr>
              <p:spPr>
                <a:xfrm>
                  <a:off x="1830665" y="2818787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7DE848EA-F70F-A93E-3740-DB725BA30D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6" y="4441081"/>
            <a:ext cx="1018433" cy="10150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4A76884-0797-65EF-B4A8-83651869E109}"/>
              </a:ext>
            </a:extLst>
          </p:cNvPr>
          <p:cNvSpPr txBox="1"/>
          <p:nvPr/>
        </p:nvSpPr>
        <p:spPr>
          <a:xfrm>
            <a:off x="1306465" y="5035940"/>
            <a:ext cx="104690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Cyr" panose="020B0604020202020204" pitchFamily="34" charset="0"/>
                <a:ea typeface="Times New Roman" panose="02020603050405020304" pitchFamily="18" charset="0"/>
                <a:cs typeface="Arial Cyr" panose="020B0604020202020204" pitchFamily="34" charset="0"/>
              </a:rPr>
              <a:t>Ежемесячно проводились заседания Комитета по качеству, на которых обсуждались и принимались решения по выполнению Плана мероприятий по достижению целей в области качества на 2022 год. Подготовлены и утверждены Цели в области качества и План мероприятий на 2023 год.</a:t>
            </a:r>
          </a:p>
        </p:txBody>
      </p:sp>
    </p:spTree>
    <p:extLst>
      <p:ext uri="{BB962C8B-B14F-4D97-AF65-F5344CB8AC3E}">
        <p14:creationId xmlns:p14="http://schemas.microsoft.com/office/powerpoint/2010/main" val="1924519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8550" y="1543101"/>
            <a:ext cx="11140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Вынесено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183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постановления (из них по </a:t>
            </a:r>
            <a:r>
              <a:rPr lang="ru-RU" dirty="0">
                <a:solidFill>
                  <a:srgbClr val="C00000"/>
                </a:solidFill>
              </a:rPr>
              <a:t>3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делам, возбуждённым в 2021 году), в том числе </a:t>
            </a:r>
            <a:r>
              <a:rPr lang="ru-RU" dirty="0">
                <a:solidFill>
                  <a:srgbClr val="C00000"/>
                </a:solidFill>
              </a:rPr>
              <a:t>96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 наложении штрафа на общую сумму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4059,0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тыс. рублей.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5269" y="2294813"/>
            <a:ext cx="11488468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Возбуждено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52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дела об административных правонарушениях по ч.1 ст. 20.25 КоАП РФ, из них по </a:t>
            </a:r>
            <a:r>
              <a:rPr lang="ru-RU" dirty="0">
                <a:solidFill>
                  <a:srgbClr val="C00000"/>
                </a:solidFill>
              </a:rPr>
              <a:t>39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делам судьями принято решение о привлечении к административной ответственности и назначении административного наказания в виде штрафов в размере </a:t>
            </a:r>
            <a:r>
              <a:rPr lang="ru-RU" dirty="0">
                <a:solidFill>
                  <a:srgbClr val="C00000"/>
                </a:solidFill>
              </a:rPr>
              <a:t>2511,0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тыс. рублей.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5269" y="953071"/>
            <a:ext cx="11232066" cy="59247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  <a:bevelB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За 2022 год возбуждено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180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дел по административным  правонарушениям, ответственность за которые установлена ст. 13.19 КоАП РФ.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01262" y="5885793"/>
            <a:ext cx="9310272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 2022 год по постановлениям о назначении административного наказания по ст. 13.19 КоАП РФ </a:t>
            </a:r>
            <a:b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доход федерального бюджета перечислено </a:t>
            </a:r>
            <a:r>
              <a:rPr lang="ru-RU" dirty="0" smtClean="0">
                <a:solidFill>
                  <a:srgbClr val="C00000"/>
                </a:solidFill>
              </a:rPr>
              <a:t>25</a:t>
            </a:r>
            <a:r>
              <a:rPr lang="en-US" smtClean="0">
                <a:solidFill>
                  <a:srgbClr val="C00000"/>
                </a:solidFill>
              </a:rPr>
              <a:t>7</a:t>
            </a:r>
            <a:r>
              <a:rPr lang="ru-RU" smtClean="0">
                <a:solidFill>
                  <a:srgbClr val="C00000"/>
                </a:solidFill>
              </a:rPr>
              <a:t>7,0</a:t>
            </a:r>
            <a:r>
              <a:rPr lang="ru-RU" sz="1700" smtClean="0">
                <a:solidFill>
                  <a:srgbClr val="C00000"/>
                </a:solidFill>
              </a:rPr>
              <a:t>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тыс. рублей.</a:t>
            </a:r>
            <a:r>
              <a:rPr lang="ru-RU" sz="145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11071" y="4762450"/>
            <a:ext cx="10742758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судах рассмотрено </a:t>
            </a:r>
            <a:r>
              <a:rPr lang="ru-RU" dirty="0">
                <a:solidFill>
                  <a:srgbClr val="C00000"/>
                </a:solidFill>
              </a:rPr>
              <a:t>2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протокола по ст. 17.7 КоАП РФ за невыполнение законных требований должностного лица, осуществляющего производство по делу об административном правонарушении, и назначено административное наказание в виде штрафов в размере</a:t>
            </a:r>
            <a:r>
              <a:rPr lang="ru-RU" dirty="0">
                <a:solidFill>
                  <a:srgbClr val="C00000"/>
                </a:solidFill>
              </a:rPr>
              <a:t> 100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тыс. рублей.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5" y="5594080"/>
            <a:ext cx="1156621" cy="1156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8442" y="540939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ПРЕТЕНЗИОННАЯ РАБОТА</a:t>
            </a: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0056693" y="6531025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DCA84A7C-5EBC-2B5A-A17E-E127DA08329B}"/>
              </a:ext>
            </a:extLst>
          </p:cNvPr>
          <p:cNvSpPr/>
          <p:nvPr/>
        </p:nvSpPr>
        <p:spPr>
          <a:xfrm>
            <a:off x="420038" y="3203398"/>
            <a:ext cx="11307739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отделы судебных приставов направлено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67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постановлений о наложении административных штрафов для их взыскания в принудительном порядке. 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CD8FB804-DF1A-8BAE-3CC1-AC6E991DFDCF}"/>
              </a:ext>
            </a:extLst>
          </p:cNvPr>
          <p:cNvSpPr/>
          <p:nvPr/>
        </p:nvSpPr>
        <p:spPr>
          <a:xfrm>
            <a:off x="445269" y="3882013"/>
            <a:ext cx="11307739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Должностным лицам вынесено </a:t>
            </a:r>
            <a:r>
              <a:rPr lang="ru-RU" dirty="0">
                <a:solidFill>
                  <a:srgbClr val="C00000"/>
                </a:solidFill>
              </a:rPr>
              <a:t>6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представлений об устранении нарушений законодательства Российской Федерации в сфере официального статистического учёта по ст. 19.6 КоАП РФ, составлено </a:t>
            </a:r>
            <a:r>
              <a:rPr lang="ru-RU" dirty="0">
                <a:solidFill>
                  <a:srgbClr val="C00000"/>
                </a:solidFill>
              </a:rPr>
              <a:t>4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протокола об административном правонарушении в связи с неприятием мер. 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29031DBF-9BA5-22D4-6F66-E4ED3E6FA3C8}"/>
              </a:ext>
            </a:extLst>
          </p:cNvPr>
          <p:cNvGrpSpPr/>
          <p:nvPr/>
        </p:nvGrpSpPr>
        <p:grpSpPr>
          <a:xfrm>
            <a:off x="1993129" y="159923"/>
            <a:ext cx="9639444" cy="578879"/>
            <a:chOff x="1463143" y="5109584"/>
            <a:chExt cx="10393407" cy="578879"/>
          </a:xfrm>
        </p:grpSpPr>
        <p:sp>
          <p:nvSpPr>
            <p:cNvPr id="6" name="object 9">
              <a:extLst>
                <a:ext uri="{FF2B5EF4-FFF2-40B4-BE49-F238E27FC236}">
                  <a16:creationId xmlns="" xmlns:a16="http://schemas.microsoft.com/office/drawing/2014/main" id="{33C6082D-EE32-47D3-05C7-7EDDD7BE9B73}"/>
                </a:ext>
              </a:extLst>
            </p:cNvPr>
            <p:cNvSpPr/>
            <p:nvPr/>
          </p:nvSpPr>
          <p:spPr>
            <a:xfrm>
              <a:off x="1463143" y="5256326"/>
              <a:ext cx="6643681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="" xmlns:a16="http://schemas.microsoft.com/office/drawing/2014/main" id="{E0CC562B-C8A2-D93B-5470-BF5CC75FF6D8}"/>
                </a:ext>
              </a:extLst>
            </p:cNvPr>
            <p:cNvGrpSpPr/>
            <p:nvPr/>
          </p:nvGrpSpPr>
          <p:grpSpPr>
            <a:xfrm>
              <a:off x="8176798" y="5109584"/>
              <a:ext cx="3679752" cy="210210"/>
              <a:chOff x="8176798" y="5109584"/>
              <a:chExt cx="3679752" cy="210210"/>
            </a:xfrm>
          </p:grpSpPr>
          <p:sp>
            <p:nvSpPr>
              <p:cNvPr id="14" name="object 11">
                <a:extLst>
                  <a:ext uri="{FF2B5EF4-FFF2-40B4-BE49-F238E27FC236}">
                    <a16:creationId xmlns="" xmlns:a16="http://schemas.microsoft.com/office/drawing/2014/main" id="{799C0682-F83B-2051-CFFC-6DD62BBAB613}"/>
                  </a:ext>
                </a:extLst>
              </p:cNvPr>
              <p:cNvSpPr/>
              <p:nvPr/>
            </p:nvSpPr>
            <p:spPr>
              <a:xfrm>
                <a:off x="8360857" y="5258050"/>
                <a:ext cx="3495693" cy="61744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7" name="Группа 16">
                <a:extLst>
                  <a:ext uri="{FF2B5EF4-FFF2-40B4-BE49-F238E27FC236}">
                    <a16:creationId xmlns="" xmlns:a16="http://schemas.microsoft.com/office/drawing/2014/main" id="{98B96255-3714-06F6-4927-A89FFF2340C5}"/>
                  </a:ext>
                </a:extLst>
              </p:cNvPr>
              <p:cNvGrpSpPr/>
              <p:nvPr/>
            </p:nvGrpSpPr>
            <p:grpSpPr>
              <a:xfrm>
                <a:off x="8176798" y="5109584"/>
                <a:ext cx="422141" cy="210210"/>
                <a:chOff x="2483315" y="2712291"/>
                <a:chExt cx="422141" cy="210210"/>
              </a:xfrm>
            </p:grpSpPr>
            <p:sp>
              <p:nvSpPr>
                <p:cNvPr id="18" name="object 12">
                  <a:extLst>
                    <a:ext uri="{FF2B5EF4-FFF2-40B4-BE49-F238E27FC236}">
                      <a16:creationId xmlns="" xmlns:a16="http://schemas.microsoft.com/office/drawing/2014/main" id="{73BC2928-1928-0FF2-11A2-27FD6D6B4D39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2">
                  <a:extLst>
                    <a:ext uri="{FF2B5EF4-FFF2-40B4-BE49-F238E27FC236}">
                      <a16:creationId xmlns="" xmlns:a16="http://schemas.microsoft.com/office/drawing/2014/main" id="{96E63385-1033-939A-D38B-81E88DE2B078}"/>
                    </a:ext>
                  </a:extLst>
                </p:cNvPr>
                <p:cNvSpPr/>
                <p:nvPr/>
              </p:nvSpPr>
              <p:spPr>
                <a:xfrm>
                  <a:off x="2483315" y="2818787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52720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6987" y="4729113"/>
            <a:ext cx="10687577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ctr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14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поступило </a:t>
            </a:r>
            <a:r>
              <a:rPr lang="ru-RU" dirty="0">
                <a:solidFill>
                  <a:srgbClr val="C00000"/>
                </a:solidFill>
              </a:rPr>
              <a:t>110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обращений граждан. </a:t>
            </a:r>
          </a:p>
          <a:p>
            <a:pPr indent="432000" algn="ctr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ходе рассмотрения обращений граждан жалоб на действие либо бездействие должностных лиц </a:t>
            </a:r>
            <a:r>
              <a:rPr lang="ru-RU" sz="14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повлёкших нарушение прав, свобод и законных интересов граждан, не установлено.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442" y="569514"/>
            <a:ext cx="10225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ДОКУМЕНТООБОРОТ</a:t>
            </a: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418485589"/>
              </p:ext>
            </p:extLst>
          </p:nvPr>
        </p:nvGraphicFramePr>
        <p:xfrm>
          <a:off x="2713211" y="1272729"/>
          <a:ext cx="6264696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0056693" y="6500813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77107" y="5540251"/>
            <a:ext cx="8712968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ctr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Подготовлено, оформлено и передано на постоянное хранение в </a:t>
            </a:r>
            <a:b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Государственный архив Мурманской области </a:t>
            </a:r>
            <a:r>
              <a:rPr lang="ru-RU" dirty="0">
                <a:solidFill>
                  <a:srgbClr val="C00000"/>
                </a:solidFill>
              </a:rPr>
              <a:t>1038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дел за 2006 год.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77107" y="6169273"/>
            <a:ext cx="871296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ctr"/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Продолжалась работа по переводу документов федеральных статистических наблюдений в электронный формат </a:t>
            </a:r>
            <a:r>
              <a:rPr lang="en-US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PDF/A </a:t>
            </a:r>
            <a:r>
              <a:rPr lang="ru-RU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передачи в архив </a:t>
            </a:r>
            <a:r>
              <a:rPr lang="ru-RU" sz="14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en-US" sz="1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4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1BA67AA-13A2-8966-75BC-324E61E506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55" y="5890206"/>
            <a:ext cx="1512168" cy="62759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25D85A65-3B2F-B629-BDC9-284676836EEE}"/>
              </a:ext>
            </a:extLst>
          </p:cNvPr>
          <p:cNvGrpSpPr/>
          <p:nvPr/>
        </p:nvGrpSpPr>
        <p:grpSpPr>
          <a:xfrm>
            <a:off x="1973878" y="266419"/>
            <a:ext cx="9658694" cy="472383"/>
            <a:chOff x="1442386" y="5216080"/>
            <a:chExt cx="10414163" cy="472383"/>
          </a:xfrm>
        </p:grpSpPr>
        <p:sp>
          <p:nvSpPr>
            <p:cNvPr id="5" name="object 9">
              <a:extLst>
                <a:ext uri="{FF2B5EF4-FFF2-40B4-BE49-F238E27FC236}">
                  <a16:creationId xmlns="" xmlns:a16="http://schemas.microsoft.com/office/drawing/2014/main" id="{9DE0232F-79AF-4656-B2B6-F896CA7A984D}"/>
                </a:ext>
              </a:extLst>
            </p:cNvPr>
            <p:cNvSpPr/>
            <p:nvPr/>
          </p:nvSpPr>
          <p:spPr>
            <a:xfrm>
              <a:off x="1442386" y="5256326"/>
              <a:ext cx="7149539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="" xmlns:a16="http://schemas.microsoft.com/office/drawing/2014/main" id="{77D8FDC7-8C4D-3D02-0446-0029E5DB7B31}"/>
                </a:ext>
              </a:extLst>
            </p:cNvPr>
            <p:cNvGrpSpPr/>
            <p:nvPr/>
          </p:nvGrpSpPr>
          <p:grpSpPr>
            <a:xfrm>
              <a:off x="8658403" y="5216080"/>
              <a:ext cx="3198146" cy="103714"/>
              <a:chOff x="8658403" y="5216080"/>
              <a:chExt cx="3198146" cy="103714"/>
            </a:xfrm>
          </p:grpSpPr>
          <p:sp>
            <p:nvSpPr>
              <p:cNvPr id="11" name="object 11">
                <a:extLst>
                  <a:ext uri="{FF2B5EF4-FFF2-40B4-BE49-F238E27FC236}">
                    <a16:creationId xmlns="" xmlns:a16="http://schemas.microsoft.com/office/drawing/2014/main" id="{55787168-3E7D-647D-8B95-A099488B90B4}"/>
                  </a:ext>
                </a:extLst>
              </p:cNvPr>
              <p:cNvSpPr/>
              <p:nvPr/>
            </p:nvSpPr>
            <p:spPr>
              <a:xfrm>
                <a:off x="8838965" y="5256326"/>
                <a:ext cx="3017584" cy="63468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2">
                <a:extLst>
                  <a:ext uri="{FF2B5EF4-FFF2-40B4-BE49-F238E27FC236}">
                    <a16:creationId xmlns="" xmlns:a16="http://schemas.microsoft.com/office/drawing/2014/main" id="{659A76BE-6082-85EB-68D0-E03E76102E5A}"/>
                  </a:ext>
                </a:extLst>
              </p:cNvPr>
              <p:cNvSpPr/>
              <p:nvPr/>
            </p:nvSpPr>
            <p:spPr>
              <a:xfrm>
                <a:off x="8658403" y="5216080"/>
                <a:ext cx="114085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2720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0340" y="544844"/>
            <a:ext cx="112777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ОБЕСПЕЧЕНИЕ ФУНКЦИОНИРОВАНИЯ ДЕЯТЕЛЬНОСТИ МУРМАНСКСТАТА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82490" y="2252385"/>
            <a:ext cx="30963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результатам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конкурентных процедур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26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5620" y="2225518"/>
            <a:ext cx="2545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единственным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поставщиком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126</a:t>
            </a: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6666" y="1225545"/>
            <a:ext cx="4343825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По состоянию на 31.12.2022 заключено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152</a:t>
            </a:r>
            <a:r>
              <a:rPr lang="ru-RU" sz="1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государственных контракта (договора)</a:t>
            </a:r>
            <a:endParaRPr lang="ru-RU" sz="145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74669" y="3899123"/>
            <a:ext cx="10901784" cy="547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96000" algn="just">
              <a:lnSpc>
                <a:spcPct val="110000"/>
              </a:lnSpc>
            </a:pPr>
            <a:r>
              <a:rPr lang="ru-RU" sz="1400" dirty="0">
                <a:solidFill>
                  <a:srgbClr val="334286"/>
                </a:solidFill>
              </a:rPr>
              <a:t>Заключены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договоры и госконтракты для обеспечения функционирования деятельности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обеспечения федеральных статистических наблюдений, обследований и переписей.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4392482" y="1817779"/>
            <a:ext cx="837432" cy="469007"/>
          </a:xfrm>
          <a:prstGeom prst="straightConnector1">
            <a:avLst/>
          </a:pr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cxnSpLocks/>
          </p:cNvCxnSpPr>
          <p:nvPr/>
        </p:nvCxnSpPr>
        <p:spPr>
          <a:xfrm>
            <a:off x="6529635" y="1848793"/>
            <a:ext cx="864096" cy="376927"/>
          </a:xfrm>
          <a:prstGeom prst="straightConnector1">
            <a:avLst/>
          </a:pr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 bwMode="auto">
          <a:xfrm>
            <a:off x="5953474" y="2188761"/>
            <a:ext cx="118566" cy="1079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0056693" y="6500813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F282076-8C83-DFDC-C297-7B7BAD2DE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9" y="5566393"/>
            <a:ext cx="1386186" cy="138103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D5D09F9D-E5B6-47B4-A4EB-BE49472AD595}"/>
              </a:ext>
            </a:extLst>
          </p:cNvPr>
          <p:cNvSpPr/>
          <p:nvPr/>
        </p:nvSpPr>
        <p:spPr>
          <a:xfrm>
            <a:off x="1462409" y="5490625"/>
            <a:ext cx="936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96000" algn="just"/>
            <a:r>
              <a:rPr lang="ru-RU" sz="1400" dirty="0">
                <a:solidFill>
                  <a:srgbClr val="334286"/>
                </a:solidFill>
              </a:rPr>
              <a:t>Направлена</a:t>
            </a:r>
            <a:r>
              <a:rPr lang="ru-RU" sz="1400" dirty="0">
                <a:solidFill>
                  <a:srgbClr val="595959"/>
                </a:solidFill>
              </a:rPr>
              <a:t> в Росстат и Министерство экономического развития Российской Федерации Декларация об энергосбережения и повышении энергетической эффективности за 2021 год.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BAE9C3E2-F519-CA09-A646-0920E0DAD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446" y="1014075"/>
            <a:ext cx="2106007" cy="271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C3943F53-DFAC-4E87-BCDE-F69D827096BC}"/>
              </a:ext>
            </a:extLst>
          </p:cNvPr>
          <p:cNvSpPr/>
          <p:nvPr/>
        </p:nvSpPr>
        <p:spPr>
          <a:xfrm>
            <a:off x="1016494" y="5072141"/>
            <a:ext cx="10394749" cy="318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96000" algn="just">
              <a:lnSpc>
                <a:spcPct val="110000"/>
              </a:lnSpc>
            </a:pPr>
            <a:r>
              <a:rPr lang="ru-RU" sz="1400" dirty="0">
                <a:solidFill>
                  <a:srgbClr val="334286"/>
                </a:solidFill>
              </a:rPr>
              <a:t>Принят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эксплуатацию после замены лифт грузоподъёмностью 630 кг.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F779A832-B581-642B-C987-3CC9404C2C37}"/>
              </a:ext>
            </a:extLst>
          </p:cNvPr>
          <p:cNvGrpSpPr/>
          <p:nvPr/>
        </p:nvGrpSpPr>
        <p:grpSpPr>
          <a:xfrm>
            <a:off x="1973878" y="220682"/>
            <a:ext cx="9635236" cy="518120"/>
            <a:chOff x="1442386" y="5170343"/>
            <a:chExt cx="10388870" cy="518120"/>
          </a:xfrm>
        </p:grpSpPr>
        <p:sp>
          <p:nvSpPr>
            <p:cNvPr id="36" name="object 9">
              <a:extLst>
                <a:ext uri="{FF2B5EF4-FFF2-40B4-BE49-F238E27FC236}">
                  <a16:creationId xmlns="" xmlns:a16="http://schemas.microsoft.com/office/drawing/2014/main" id="{FEC96DD9-0677-A2C1-04E6-4F09116EF3D7}"/>
                </a:ext>
              </a:extLst>
            </p:cNvPr>
            <p:cNvSpPr/>
            <p:nvPr/>
          </p:nvSpPr>
          <p:spPr>
            <a:xfrm>
              <a:off x="1442386" y="5256326"/>
              <a:ext cx="7784780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7" name="Группа 36">
              <a:extLst>
                <a:ext uri="{FF2B5EF4-FFF2-40B4-BE49-F238E27FC236}">
                  <a16:creationId xmlns="" xmlns:a16="http://schemas.microsoft.com/office/drawing/2014/main" id="{8F74061E-E795-F170-F06D-19B882ED736C}"/>
                </a:ext>
              </a:extLst>
            </p:cNvPr>
            <p:cNvGrpSpPr/>
            <p:nvPr/>
          </p:nvGrpSpPr>
          <p:grpSpPr>
            <a:xfrm>
              <a:off x="9304490" y="5170343"/>
              <a:ext cx="2526766" cy="149991"/>
              <a:chOff x="9304490" y="5170343"/>
              <a:chExt cx="2526766" cy="149991"/>
            </a:xfrm>
          </p:grpSpPr>
          <p:sp>
            <p:nvSpPr>
              <p:cNvPr id="38" name="object 11">
                <a:extLst>
                  <a:ext uri="{FF2B5EF4-FFF2-40B4-BE49-F238E27FC236}">
                    <a16:creationId xmlns="" xmlns:a16="http://schemas.microsoft.com/office/drawing/2014/main" id="{EF86C299-9299-B91F-B098-A041BD7A95B6}"/>
                  </a:ext>
                </a:extLst>
              </p:cNvPr>
              <p:cNvSpPr/>
              <p:nvPr/>
            </p:nvSpPr>
            <p:spPr>
              <a:xfrm flipV="1">
                <a:off x="9471237" y="5170343"/>
                <a:ext cx="2360019" cy="85983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12">
                <a:extLst>
                  <a:ext uri="{FF2B5EF4-FFF2-40B4-BE49-F238E27FC236}">
                    <a16:creationId xmlns="" xmlns:a16="http://schemas.microsoft.com/office/drawing/2014/main" id="{2AC0F66D-BB10-18A6-2C9F-F78C2CB2C9FA}"/>
                  </a:ext>
                </a:extLst>
              </p:cNvPr>
              <p:cNvSpPr/>
              <p:nvPr/>
            </p:nvSpPr>
            <p:spPr>
              <a:xfrm>
                <a:off x="9304490" y="5216620"/>
                <a:ext cx="114085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D30AC1-E400-C644-4B5E-B0A63D30A515}"/>
              </a:ext>
            </a:extLst>
          </p:cNvPr>
          <p:cNvSpPr txBox="1"/>
          <p:nvPr/>
        </p:nvSpPr>
        <p:spPr>
          <a:xfrm>
            <a:off x="631555" y="3352052"/>
            <a:ext cx="9083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результате проведённых аукционов и «малых» закупок получена экономия в сумме </a:t>
            </a:r>
            <a:r>
              <a:rPr lang="ru-RU" dirty="0">
                <a:solidFill>
                  <a:srgbClr val="C00000"/>
                </a:solidFill>
              </a:rPr>
              <a:t>81,4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тыс. рублей, которая направлена на проведение новых закупок для осуществления деятельности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321C1EC-D94B-8FED-A5E5-2CC03E3EC92A}"/>
              </a:ext>
            </a:extLst>
          </p:cNvPr>
          <p:cNvSpPr/>
          <p:nvPr/>
        </p:nvSpPr>
        <p:spPr>
          <a:xfrm>
            <a:off x="974669" y="4365913"/>
            <a:ext cx="10901784" cy="615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96000" algn="just">
              <a:lnSpc>
                <a:spcPct val="110000"/>
              </a:lnSpc>
            </a:pPr>
            <a:r>
              <a:rPr lang="ru-RU" sz="1400" dirty="0">
                <a:solidFill>
                  <a:srgbClr val="334286"/>
                </a:solidFill>
              </a:rPr>
              <a:t>Заключён </a:t>
            </a:r>
            <a:r>
              <a:rPr lang="ru-RU" dirty="0">
                <a:solidFill>
                  <a:srgbClr val="C00000"/>
                </a:solidFill>
              </a:rPr>
              <a:t>671</a:t>
            </a:r>
            <a:r>
              <a:rPr lang="ru-RU" sz="1400" dirty="0">
                <a:solidFill>
                  <a:srgbClr val="334286"/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гражданско-правовой договор с лицами, привлекаемыми к выполнению работ, связанных с проведением переписей и обследований.</a:t>
            </a:r>
          </a:p>
        </p:txBody>
      </p:sp>
    </p:spTree>
    <p:extLst>
      <p:ext uri="{BB962C8B-B14F-4D97-AF65-F5344CB8AC3E}">
        <p14:creationId xmlns:p14="http://schemas.microsoft.com/office/powerpoint/2010/main" val="1924519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0340" y="487694"/>
            <a:ext cx="112777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ОБЕСПЕЧЕНИЕ ФУНКЦИОНИРОВАНИЯ ДЕЯТЕЛЬНОСТИ МУРМАНСКСТАТА</a:t>
            </a: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0056693" y="6531025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6947" y="1200721"/>
            <a:ext cx="540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1600" dirty="0">
                <a:solidFill>
                  <a:srgbClr val="334286"/>
                </a:solidFill>
              </a:rPr>
              <a:t>РАЗРАБОТАН 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комплексный план мероприятий по улучшению и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оздоровлению условий труда в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Мурманскстате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на 2022 год.</a:t>
            </a:r>
          </a:p>
          <a:p>
            <a:pPr indent="432000" algn="just"/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432000" algn="just"/>
            <a:r>
              <a:rPr lang="ru-RU" sz="1600" dirty="0">
                <a:solidFill>
                  <a:srgbClr val="334286"/>
                </a:solidFill>
              </a:rPr>
              <a:t>ПОДГОТОВЛЕНЫ 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планы основных мероприятий по гражданской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обороне и чрезвычайной ситуации, основных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мероприятий по обеспечению пожарной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безопасности в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Мурманскстате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2022 год. </a:t>
            </a:r>
          </a:p>
          <a:p>
            <a:pPr indent="432000" algn="just"/>
            <a:endParaRPr lang="ru-RU" sz="1600" dirty="0">
              <a:solidFill>
                <a:srgbClr val="334286"/>
              </a:solidFill>
            </a:endParaRPr>
          </a:p>
          <a:p>
            <a:pPr indent="432000" algn="just"/>
            <a:r>
              <a:rPr lang="ru-RU" sz="1600" dirty="0">
                <a:solidFill>
                  <a:srgbClr val="334286"/>
                </a:solidFill>
              </a:rPr>
              <a:t>ПРОВЕДЕНА 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проверка</a:t>
            </a:r>
            <a:r>
              <a:rPr lang="ru-RU" sz="1600" dirty="0">
                <a:solidFill>
                  <a:srgbClr val="334286"/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исправности системы оповещения 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 пожаре, замечания устранены.</a:t>
            </a:r>
          </a:p>
          <a:p>
            <a:pPr indent="432000" algn="just"/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70236" y="1259860"/>
            <a:ext cx="56279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1600" dirty="0">
                <a:solidFill>
                  <a:srgbClr val="334286"/>
                </a:solidFill>
              </a:rPr>
              <a:t>ПРОВЕДЕНЫ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инструктажи с сотрудниками по соблюдению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требований антитеррористической защищённости,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внесены изменения в Паспорт безопасности</a:t>
            </a:r>
          </a:p>
          <a:p>
            <a:pPr indent="432000" algn="just"/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BCE26F9-1B41-3ADB-5693-C9FF37ED3B9A}"/>
              </a:ext>
            </a:extLst>
          </p:cNvPr>
          <p:cNvSpPr/>
          <p:nvPr/>
        </p:nvSpPr>
        <p:spPr>
          <a:xfrm>
            <a:off x="5829432" y="2609255"/>
            <a:ext cx="62646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1600" dirty="0">
                <a:solidFill>
                  <a:srgbClr val="334286"/>
                </a:solidFill>
              </a:rPr>
              <a:t>ПРОВЕДЕНА 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ежегодная инвентаризация компьютерной техники. 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Списано </a:t>
            </a:r>
            <a:r>
              <a:rPr lang="ru-RU" dirty="0">
                <a:solidFill>
                  <a:srgbClr val="C00000"/>
                </a:solidFill>
              </a:rPr>
              <a:t>122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единицы техники. 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Заключён и исполнен договор утилизации списанной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техники, всего утилизировано </a:t>
            </a:r>
            <a:r>
              <a:rPr lang="ru-RU" dirty="0">
                <a:solidFill>
                  <a:srgbClr val="C00000"/>
                </a:solidFill>
              </a:rPr>
              <a:t>84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единицы. </a:t>
            </a: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E29BCEC-DBFB-21D4-4077-5EC92BDA6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43" y="5436443"/>
            <a:ext cx="1386186" cy="1381033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775082DB-DB39-3A97-6798-F2D735DB0AF2}"/>
              </a:ext>
            </a:extLst>
          </p:cNvPr>
          <p:cNvCxnSpPr>
            <a:cxnSpLocks/>
          </p:cNvCxnSpPr>
          <p:nvPr/>
        </p:nvCxnSpPr>
        <p:spPr>
          <a:xfrm>
            <a:off x="5968357" y="1259860"/>
            <a:ext cx="0" cy="4045317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4E3228F0-7FCC-E69D-F4EA-13977B3006C1}"/>
              </a:ext>
            </a:extLst>
          </p:cNvPr>
          <p:cNvGrpSpPr/>
          <p:nvPr/>
        </p:nvGrpSpPr>
        <p:grpSpPr>
          <a:xfrm>
            <a:off x="1973878" y="220682"/>
            <a:ext cx="9635236" cy="518120"/>
            <a:chOff x="1442386" y="5170343"/>
            <a:chExt cx="10388870" cy="518120"/>
          </a:xfrm>
        </p:grpSpPr>
        <p:sp>
          <p:nvSpPr>
            <p:cNvPr id="6" name="object 9">
              <a:extLst>
                <a:ext uri="{FF2B5EF4-FFF2-40B4-BE49-F238E27FC236}">
                  <a16:creationId xmlns="" xmlns:a16="http://schemas.microsoft.com/office/drawing/2014/main" id="{312D640C-64E3-AFD9-6258-EBA34991085C}"/>
                </a:ext>
              </a:extLst>
            </p:cNvPr>
            <p:cNvSpPr/>
            <p:nvPr/>
          </p:nvSpPr>
          <p:spPr>
            <a:xfrm>
              <a:off x="1442386" y="5256326"/>
              <a:ext cx="7784780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="" xmlns:a16="http://schemas.microsoft.com/office/drawing/2014/main" id="{2EDA62D8-CE7E-A8E4-4AD0-85EA264AA6B7}"/>
                </a:ext>
              </a:extLst>
            </p:cNvPr>
            <p:cNvGrpSpPr/>
            <p:nvPr/>
          </p:nvGrpSpPr>
          <p:grpSpPr>
            <a:xfrm>
              <a:off x="9304490" y="5170343"/>
              <a:ext cx="2526766" cy="149991"/>
              <a:chOff x="9304490" y="5170343"/>
              <a:chExt cx="2526766" cy="149991"/>
            </a:xfrm>
          </p:grpSpPr>
          <p:sp>
            <p:nvSpPr>
              <p:cNvPr id="12" name="object 11">
                <a:extLst>
                  <a:ext uri="{FF2B5EF4-FFF2-40B4-BE49-F238E27FC236}">
                    <a16:creationId xmlns="" xmlns:a16="http://schemas.microsoft.com/office/drawing/2014/main" id="{370C0698-AE24-AC0D-0BDC-11B5EB4E3343}"/>
                  </a:ext>
                </a:extLst>
              </p:cNvPr>
              <p:cNvSpPr/>
              <p:nvPr/>
            </p:nvSpPr>
            <p:spPr>
              <a:xfrm flipV="1">
                <a:off x="9471237" y="5170343"/>
                <a:ext cx="2360019" cy="85983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2">
                <a:extLst>
                  <a:ext uri="{FF2B5EF4-FFF2-40B4-BE49-F238E27FC236}">
                    <a16:creationId xmlns="" xmlns:a16="http://schemas.microsoft.com/office/drawing/2014/main" id="{7E5B316A-A3F9-0404-D682-B477FB7AF6B3}"/>
                  </a:ext>
                </a:extLst>
              </p:cNvPr>
              <p:cNvSpPr/>
              <p:nvPr/>
            </p:nvSpPr>
            <p:spPr>
              <a:xfrm>
                <a:off x="9304490" y="5216620"/>
                <a:ext cx="114085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90170">
                    <a:moveTo>
                      <a:pt x="89839" y="89839"/>
                    </a:moveTo>
                    <a:lnTo>
                      <a:pt x="0" y="89839"/>
                    </a:lnTo>
                    <a:lnTo>
                      <a:pt x="0" y="0"/>
                    </a:lnTo>
                    <a:lnTo>
                      <a:pt x="89839" y="0"/>
                    </a:lnTo>
                    <a:lnTo>
                      <a:pt x="89839" y="89839"/>
                    </a:lnTo>
                    <a:close/>
                  </a:path>
                </a:pathLst>
              </a:custGeom>
              <a:solidFill>
                <a:srgbClr val="3342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8534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8698" y="540093"/>
            <a:ext cx="112777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ОБЕСПЕЧЕНИЕ ФУНКЦИОНИРОВАНИЯ ДЕЯТЕЛЬНОСТИ МУРМАНСКСТАТА</a:t>
            </a: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0056693" y="6511975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04BEACC-984F-1368-1588-7BD1C8C8E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242" y="2818827"/>
            <a:ext cx="2525527" cy="2198317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26880F6B-DFBD-5AF8-FA97-A8A1B31FAAFA}"/>
              </a:ext>
            </a:extLst>
          </p:cNvPr>
          <p:cNvCxnSpPr>
            <a:cxnSpLocks/>
          </p:cNvCxnSpPr>
          <p:nvPr/>
        </p:nvCxnSpPr>
        <p:spPr>
          <a:xfrm>
            <a:off x="3001244" y="2665515"/>
            <a:ext cx="0" cy="3071710"/>
          </a:xfrm>
          <a:prstGeom prst="line">
            <a:avLst/>
          </a:prstGeom>
          <a:ln w="152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227309CA-B2FC-8838-8C3E-B0351E6EA2AE}"/>
              </a:ext>
            </a:extLst>
          </p:cNvPr>
          <p:cNvSpPr/>
          <p:nvPr/>
        </p:nvSpPr>
        <p:spPr>
          <a:xfrm>
            <a:off x="768995" y="949597"/>
            <a:ext cx="1047716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осуществления деятельности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по состоянию на 31.12.2022 были выделены лимиты бюджетных средств в размере </a:t>
            </a:r>
            <a:r>
              <a:rPr lang="ru-RU" dirty="0">
                <a:solidFill>
                  <a:srgbClr val="C00000"/>
                </a:solidFill>
              </a:rPr>
              <a:t>200 245,7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тыс. рублей. </a:t>
            </a:r>
          </a:p>
          <a:p>
            <a:pPr indent="432000" algn="just"/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432000"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Перечисление средств в федеральный и местный бюджеты, ИФНС и внебюджетные фонды производилось своевременно, заработная плата работникам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выплачивалась в установленные сроки.</a:t>
            </a:r>
          </a:p>
        </p:txBody>
      </p:sp>
      <p:sp>
        <p:nvSpPr>
          <p:cNvPr id="28" name="Скругленный прямоугольник 4">
            <a:extLst>
              <a:ext uri="{FF2B5EF4-FFF2-40B4-BE49-F238E27FC236}">
                <a16:creationId xmlns="" xmlns:a16="http://schemas.microsoft.com/office/drawing/2014/main" id="{29CA9F80-2093-D3CA-2E26-2B558A69D909}"/>
              </a:ext>
            </a:extLst>
          </p:cNvPr>
          <p:cNvSpPr/>
          <p:nvPr/>
        </p:nvSpPr>
        <p:spPr>
          <a:xfrm>
            <a:off x="2821222" y="2693735"/>
            <a:ext cx="8064896" cy="954579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4731" tIns="0" rIns="174731" bIns="0" numCol="1" spcCol="1270" anchor="ctr" anchorCtr="0"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В доход федерального бюджета от оказания платных услуг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по предоставлению статистической информации перечислено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1 793,5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тыс. рублей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Arial Cyr" pitchFamily="34" charset="0"/>
              <a:cs typeface="Arial Cyr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98A1BD4-29BA-FF2C-D3AE-136EA77E270F}"/>
              </a:ext>
            </a:extLst>
          </p:cNvPr>
          <p:cNvSpPr txBox="1"/>
          <p:nvPr/>
        </p:nvSpPr>
        <p:spPr>
          <a:xfrm>
            <a:off x="4297387" y="3664372"/>
            <a:ext cx="4824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102,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5%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от установленного Росстатом планового задания на 2022 год</a:t>
            </a:r>
          </a:p>
          <a:p>
            <a:pPr algn="ct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в размере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1 750,0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тыс. рублей)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Arial Cyr" pitchFamily="34" charset="0"/>
              <a:cs typeface="Arial Cyr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0DC792E6-4103-C63A-7DEB-F748F7F797F3}"/>
              </a:ext>
            </a:extLst>
          </p:cNvPr>
          <p:cNvGrpSpPr/>
          <p:nvPr/>
        </p:nvGrpSpPr>
        <p:grpSpPr>
          <a:xfrm>
            <a:off x="1973878" y="159923"/>
            <a:ext cx="9658694" cy="578879"/>
            <a:chOff x="1442386" y="5109584"/>
            <a:chExt cx="10414163" cy="578879"/>
          </a:xfrm>
        </p:grpSpPr>
        <p:sp>
          <p:nvSpPr>
            <p:cNvPr id="3" name="object 9">
              <a:extLst>
                <a:ext uri="{FF2B5EF4-FFF2-40B4-BE49-F238E27FC236}">
                  <a16:creationId xmlns="" xmlns:a16="http://schemas.microsoft.com/office/drawing/2014/main" id="{D7B789DD-8179-E16F-BA47-16C301E3BE8B}"/>
                </a:ext>
              </a:extLst>
            </p:cNvPr>
            <p:cNvSpPr/>
            <p:nvPr/>
          </p:nvSpPr>
          <p:spPr>
            <a:xfrm>
              <a:off x="1442386" y="5256326"/>
              <a:ext cx="8488292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0689BB9F-E684-3AEE-BB2D-19CD73FB4422}"/>
                </a:ext>
              </a:extLst>
            </p:cNvPr>
            <p:cNvGrpSpPr/>
            <p:nvPr/>
          </p:nvGrpSpPr>
          <p:grpSpPr>
            <a:xfrm>
              <a:off x="8360857" y="5109584"/>
              <a:ext cx="3495692" cy="210210"/>
              <a:chOff x="8360857" y="5109584"/>
              <a:chExt cx="3495692" cy="210210"/>
            </a:xfrm>
          </p:grpSpPr>
          <p:sp>
            <p:nvSpPr>
              <p:cNvPr id="5" name="object 11">
                <a:extLst>
                  <a:ext uri="{FF2B5EF4-FFF2-40B4-BE49-F238E27FC236}">
                    <a16:creationId xmlns="" xmlns:a16="http://schemas.microsoft.com/office/drawing/2014/main" id="{40285C0D-44BF-9858-55F2-E1734CC59EAC}"/>
                  </a:ext>
                </a:extLst>
              </p:cNvPr>
              <p:cNvSpPr/>
              <p:nvPr/>
            </p:nvSpPr>
            <p:spPr>
              <a:xfrm flipV="1">
                <a:off x="10271495" y="5218730"/>
                <a:ext cx="1585054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="" xmlns:a16="http://schemas.microsoft.com/office/drawing/2014/main" id="{890A83B0-EFAD-6C5A-9519-7F7958095891}"/>
                  </a:ext>
                </a:extLst>
              </p:cNvPr>
              <p:cNvGrpSpPr/>
              <p:nvPr/>
            </p:nvGrpSpPr>
            <p:grpSpPr>
              <a:xfrm>
                <a:off x="8360857" y="5109584"/>
                <a:ext cx="1797991" cy="210210"/>
                <a:chOff x="2667374" y="2712291"/>
                <a:chExt cx="1797991" cy="210210"/>
              </a:xfrm>
            </p:grpSpPr>
            <p:sp>
              <p:nvSpPr>
                <p:cNvPr id="7" name="object 12">
                  <a:extLst>
                    <a:ext uri="{FF2B5EF4-FFF2-40B4-BE49-F238E27FC236}">
                      <a16:creationId xmlns="" xmlns:a16="http://schemas.microsoft.com/office/drawing/2014/main" id="{3E2307CB-46DD-91D8-E68A-2C69253D4B74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" name="object 12">
                  <a:extLst>
                    <a:ext uri="{FF2B5EF4-FFF2-40B4-BE49-F238E27FC236}">
                      <a16:creationId xmlns="" xmlns:a16="http://schemas.microsoft.com/office/drawing/2014/main" id="{608698DF-9058-86BD-AF49-F2EF96FE02FA}"/>
                    </a:ext>
                  </a:extLst>
                </p:cNvPr>
                <p:cNvSpPr/>
                <p:nvPr/>
              </p:nvSpPr>
              <p:spPr>
                <a:xfrm>
                  <a:off x="4351280" y="2818787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6491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C59CC32-D4CC-661C-6230-D913B274B2CD}"/>
              </a:ext>
            </a:extLst>
          </p:cNvPr>
          <p:cNvSpPr/>
          <p:nvPr/>
        </p:nvSpPr>
        <p:spPr>
          <a:xfrm>
            <a:off x="3950854" y="886964"/>
            <a:ext cx="7691347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осуществлена работа с протоколами формально-логического контроля и корректировка первичных статистических данных по формам №№ МП-</a:t>
            </a:r>
            <a:r>
              <a:rPr 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сп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и 1-предприниматель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проведён анализ предварительных сводных данных сплошного наблюдения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после формирования Росстатом окончательных итогов на региональном уровне выполнено формирование выходных и публикационных таблиц в целом по области и в разрезе муниципальных образований для размещения на сайте </a:t>
            </a:r>
            <a:r>
              <a:rPr 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Мурманскстата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. Аналогичная информация по ЗАТО доведена до администраций в установленном порядке.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Облачко с текстом: прямоугольное 32">
            <a:extLst>
              <a:ext uri="{FF2B5EF4-FFF2-40B4-BE49-F238E27FC236}">
                <a16:creationId xmlns="" xmlns:a16="http://schemas.microsoft.com/office/drawing/2014/main" id="{ED86A6C5-C021-BE1F-048B-A73BB9E25D55}"/>
              </a:ext>
            </a:extLst>
          </p:cNvPr>
          <p:cNvSpPr/>
          <p:nvPr/>
        </p:nvSpPr>
        <p:spPr bwMode="auto">
          <a:xfrm rot="16200000">
            <a:off x="1383638" y="-17952"/>
            <a:ext cx="1169550" cy="3244935"/>
          </a:xfrm>
          <a:prstGeom prst="wedgeRectCallout">
            <a:avLst>
              <a:gd name="adj1" fmla="val -26718"/>
              <a:gd name="adj2" fmla="val 49863"/>
            </a:avLst>
          </a:prstGeom>
          <a:solidFill>
            <a:schemeClr val="accent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/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5AAD19-9B57-6128-444D-CF624699653D}"/>
              </a:ext>
            </a:extLst>
          </p:cNvPr>
          <p:cNvSpPr txBox="1"/>
          <p:nvPr/>
        </p:nvSpPr>
        <p:spPr>
          <a:xfrm>
            <a:off x="268059" y="980574"/>
            <a:ext cx="3320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рамках проведения </a:t>
            </a:r>
            <a:b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Сплошного наблюдения за деятельностью субъектов малого и среднего предпринимательства </a:t>
            </a:r>
            <a:b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итогам 2020 года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="" xmlns:a16="http://schemas.microsoft.com/office/drawing/2014/main" id="{48875CAB-3321-7537-02E6-26DB026EB47D}"/>
              </a:ext>
            </a:extLst>
          </p:cNvPr>
          <p:cNvSpPr/>
          <p:nvPr/>
        </p:nvSpPr>
        <p:spPr>
          <a:xfrm>
            <a:off x="7559963" y="1588582"/>
            <a:ext cx="3218144" cy="4719354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 sz="750" b="1"/>
          </a:p>
        </p:txBody>
      </p:sp>
      <p:sp>
        <p:nvSpPr>
          <p:cNvPr id="19" name="Номер слайда 1">
            <a:extLst>
              <a:ext uri="{FF2B5EF4-FFF2-40B4-BE49-F238E27FC236}">
                <a16:creationId xmlns="" xmlns:a16="http://schemas.microsoft.com/office/drawing/2014/main" id="{4BB2FC32-E290-C94F-3FC6-C9C41A395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56693" y="6500813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F8200E1-5BAE-6616-1FD8-7EFB55F700CD}"/>
              </a:ext>
            </a:extLst>
          </p:cNvPr>
          <p:cNvSpPr/>
          <p:nvPr/>
        </p:nvSpPr>
        <p:spPr>
          <a:xfrm>
            <a:off x="444669" y="460580"/>
            <a:ext cx="11379461" cy="492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ФЕДЕРАЛЬНЫЕ СТАТИСТИЧЕСКИЕ НАБЛЮДЕНИЯ, ПЕРЕПИСИ </a:t>
            </a:r>
            <a:endParaRPr lang="en-US" sz="2600" dirty="0">
              <a:solidFill>
                <a:srgbClr val="3342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4CA6185C-4FFE-D30F-4453-4F96DBDCA3DC}"/>
              </a:ext>
            </a:extLst>
          </p:cNvPr>
          <p:cNvSpPr/>
          <p:nvPr/>
        </p:nvSpPr>
        <p:spPr>
          <a:xfrm>
            <a:off x="3915672" y="2624546"/>
            <a:ext cx="769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проведена работа по анализу и формированию окончательных итогов в специализированном программном обеспечении СХМП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осуществлена проверка полноты показателей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опубликованы окончательные итоги первого этапа на сайте </a:t>
            </a:r>
            <a:r>
              <a:rPr 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Мурманскстата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1D8EEFB-58E3-8346-7A48-A0113BAC4E35}"/>
              </a:ext>
            </a:extLst>
          </p:cNvPr>
          <p:cNvSpPr/>
          <p:nvPr/>
        </p:nvSpPr>
        <p:spPr>
          <a:xfrm>
            <a:off x="3950854" y="3826639"/>
            <a:ext cx="7748549" cy="12171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осуществлялась о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бработка первичных данных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проводился формально-логический контроль, ковровая выверка, консолидация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выполнялись работы по подведению итогов ВПН-2020, анализу полученных данных, проверке арифметических и логических увязок в таблицах с итогами, корректировке первичных данных в А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C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 ВПН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и размещение на сайте </a:t>
            </a:r>
            <a:r>
              <a:rPr 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Мурманскстата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 таблиц с итогами ВПН-2020.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DDFC592-D78A-971B-4FCF-EB2AC87C9144}"/>
              </a:ext>
            </a:extLst>
          </p:cNvPr>
          <p:cNvSpPr txBox="1"/>
          <p:nvPr/>
        </p:nvSpPr>
        <p:spPr>
          <a:xfrm>
            <a:off x="2028557" y="5300715"/>
            <a:ext cx="9001000" cy="1615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Проведена проверка Министерства развития Арктики и экономики Мурманской области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/>
            </a:r>
            <a:b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по осуществлению переданных полномочий по подготовке и проведению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ВПН–2020. 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Осуществлено списание материальных ценностей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выданных переписному персоналу и использованных во время проведения ВПН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–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неиспользованных или испорченных, не подлежащих дальнейшему использованию в связи с истечением срока надобности.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Материальные ценности, полученные сверх нормативов затрат ресурсного обеспечения, переданы на склад.</a:t>
            </a:r>
            <a:b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91183C24-80A4-730E-6004-BE6B781A7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0" y="5762501"/>
            <a:ext cx="1018499" cy="833602"/>
          </a:xfrm>
          <a:prstGeom prst="rect">
            <a:avLst/>
          </a:prstGeom>
        </p:spPr>
      </p:pic>
      <p:sp>
        <p:nvSpPr>
          <p:cNvPr id="35" name="Облачко с текстом: прямоугольное 34">
            <a:extLst>
              <a:ext uri="{FF2B5EF4-FFF2-40B4-BE49-F238E27FC236}">
                <a16:creationId xmlns="" xmlns:a16="http://schemas.microsoft.com/office/drawing/2014/main" id="{0DCE5EFA-500D-8784-D014-68DBCA591F9B}"/>
              </a:ext>
            </a:extLst>
          </p:cNvPr>
          <p:cNvSpPr/>
          <p:nvPr/>
        </p:nvSpPr>
        <p:spPr bwMode="auto">
          <a:xfrm rot="16200000">
            <a:off x="1363169" y="1481756"/>
            <a:ext cx="1208022" cy="3242474"/>
          </a:xfrm>
          <a:prstGeom prst="wedgeRectCallout">
            <a:avLst>
              <a:gd name="adj1" fmla="val -33076"/>
              <a:gd name="adj2" fmla="val 48937"/>
            </a:avLst>
          </a:prstGeom>
          <a:solidFill>
            <a:srgbClr val="FFC000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/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685E230-BB88-E200-7573-E09CAE1DB7DB}"/>
              </a:ext>
            </a:extLst>
          </p:cNvPr>
          <p:cNvSpPr txBox="1"/>
          <p:nvPr/>
        </p:nvSpPr>
        <p:spPr>
          <a:xfrm>
            <a:off x="187926" y="2498390"/>
            <a:ext cx="35461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Осуществлён комплекс мероприятий </a:t>
            </a:r>
            <a:b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автоматизированной обработке и подведению окончательных итогов Сельскохозяйственной микропереписи 2021 года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6" name="Облачко с текстом: прямоугольное 35">
            <a:extLst>
              <a:ext uri="{FF2B5EF4-FFF2-40B4-BE49-F238E27FC236}">
                <a16:creationId xmlns="" xmlns:a16="http://schemas.microsoft.com/office/drawing/2014/main" id="{B34A709E-66CE-EEE5-7DC5-A99063DD158B}"/>
              </a:ext>
            </a:extLst>
          </p:cNvPr>
          <p:cNvSpPr/>
          <p:nvPr/>
        </p:nvSpPr>
        <p:spPr bwMode="auto">
          <a:xfrm rot="16200000">
            <a:off x="1383332" y="2863092"/>
            <a:ext cx="1167694" cy="3242472"/>
          </a:xfrm>
          <a:prstGeom prst="wedgeRectCallout">
            <a:avLst>
              <a:gd name="adj1" fmla="val -30972"/>
              <a:gd name="adj2" fmla="val 49537"/>
            </a:avLst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/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20BF5C16-7406-98A3-1B78-0BE230FA457D}"/>
              </a:ext>
            </a:extLst>
          </p:cNvPr>
          <p:cNvSpPr/>
          <p:nvPr/>
        </p:nvSpPr>
        <p:spPr>
          <a:xfrm>
            <a:off x="485883" y="3889465"/>
            <a:ext cx="2966414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Продолжены работы по </a:t>
            </a:r>
            <a:b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Всероссийской переписи населения 2020 года (далее - ВПН-2020) на </a:t>
            </a:r>
            <a:b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территориальном уровне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0" name="Блок-схема: узел 39">
            <a:extLst>
              <a:ext uri="{FF2B5EF4-FFF2-40B4-BE49-F238E27FC236}">
                <a16:creationId xmlns="" xmlns:a16="http://schemas.microsoft.com/office/drawing/2014/main" id="{E47E0477-11E7-2318-D450-5A9C8AB1B89A}"/>
              </a:ext>
            </a:extLst>
          </p:cNvPr>
          <p:cNvSpPr/>
          <p:nvPr/>
        </p:nvSpPr>
        <p:spPr bwMode="auto">
          <a:xfrm>
            <a:off x="3931635" y="1018323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1" name="Блок-схема: узел 40">
            <a:extLst>
              <a:ext uri="{FF2B5EF4-FFF2-40B4-BE49-F238E27FC236}">
                <a16:creationId xmlns="" xmlns:a16="http://schemas.microsoft.com/office/drawing/2014/main" id="{8C520BAF-E508-B8A4-EF6B-9124AFCE814B}"/>
              </a:ext>
            </a:extLst>
          </p:cNvPr>
          <p:cNvSpPr/>
          <p:nvPr/>
        </p:nvSpPr>
        <p:spPr bwMode="auto">
          <a:xfrm>
            <a:off x="3929139" y="1423280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Блок-схема: узел 41">
            <a:extLst>
              <a:ext uri="{FF2B5EF4-FFF2-40B4-BE49-F238E27FC236}">
                <a16:creationId xmlns="" xmlns:a16="http://schemas.microsoft.com/office/drawing/2014/main" id="{2B1F724A-B899-A696-BC96-3C8ABC925075}"/>
              </a:ext>
            </a:extLst>
          </p:cNvPr>
          <p:cNvSpPr/>
          <p:nvPr/>
        </p:nvSpPr>
        <p:spPr bwMode="auto">
          <a:xfrm>
            <a:off x="3928514" y="1612531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C5477F9A-E697-A078-7333-CB63AC0AB4A7}"/>
              </a:ext>
            </a:extLst>
          </p:cNvPr>
          <p:cNvGrpSpPr/>
          <p:nvPr/>
        </p:nvGrpSpPr>
        <p:grpSpPr>
          <a:xfrm>
            <a:off x="2007436" y="159923"/>
            <a:ext cx="9634766" cy="631395"/>
            <a:chOff x="1478569" y="5109584"/>
            <a:chExt cx="10388363" cy="631395"/>
          </a:xfrm>
        </p:grpSpPr>
        <p:sp>
          <p:nvSpPr>
            <p:cNvPr id="6" name="object 9">
              <a:extLst>
                <a:ext uri="{FF2B5EF4-FFF2-40B4-BE49-F238E27FC236}">
                  <a16:creationId xmlns="" xmlns:a16="http://schemas.microsoft.com/office/drawing/2014/main" id="{0CB1E796-91DC-F99D-8698-A1242D93C092}"/>
                </a:ext>
              </a:extLst>
            </p:cNvPr>
            <p:cNvSpPr/>
            <p:nvPr/>
          </p:nvSpPr>
          <p:spPr>
            <a:xfrm>
              <a:off x="1478569" y="5265628"/>
              <a:ext cx="1371452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="" xmlns:a16="http://schemas.microsoft.com/office/drawing/2014/main" id="{CBA1E4A8-7C48-415D-7737-5A020E1E997F}"/>
                </a:ext>
              </a:extLst>
            </p:cNvPr>
            <p:cNvGrpSpPr/>
            <p:nvPr/>
          </p:nvGrpSpPr>
          <p:grpSpPr>
            <a:xfrm>
              <a:off x="2922357" y="5109584"/>
              <a:ext cx="8944575" cy="286267"/>
              <a:chOff x="2922357" y="5109584"/>
              <a:chExt cx="8944575" cy="286267"/>
            </a:xfrm>
          </p:grpSpPr>
          <p:sp>
            <p:nvSpPr>
              <p:cNvPr id="11" name="object 11">
                <a:extLst>
                  <a:ext uri="{FF2B5EF4-FFF2-40B4-BE49-F238E27FC236}">
                    <a16:creationId xmlns="" xmlns:a16="http://schemas.microsoft.com/office/drawing/2014/main" id="{F3ADEAB0-CBF6-59BA-15D2-A11A5F2F1EA1}"/>
                  </a:ext>
                </a:extLst>
              </p:cNvPr>
              <p:cNvSpPr/>
              <p:nvPr/>
            </p:nvSpPr>
            <p:spPr>
              <a:xfrm>
                <a:off x="3108776" y="5272737"/>
                <a:ext cx="8758156" cy="123114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3" name="Группа 12">
                <a:extLst>
                  <a:ext uri="{FF2B5EF4-FFF2-40B4-BE49-F238E27FC236}">
                    <a16:creationId xmlns="" xmlns:a16="http://schemas.microsoft.com/office/drawing/2014/main" id="{9EBF7811-4413-00B5-754A-C345A917BF2A}"/>
                  </a:ext>
                </a:extLst>
              </p:cNvPr>
              <p:cNvGrpSpPr/>
              <p:nvPr/>
            </p:nvGrpSpPr>
            <p:grpSpPr>
              <a:xfrm>
                <a:off x="2922357" y="5109584"/>
                <a:ext cx="5676582" cy="219835"/>
                <a:chOff x="-2771126" y="2712291"/>
                <a:chExt cx="5676582" cy="219835"/>
              </a:xfrm>
            </p:grpSpPr>
            <p:sp>
              <p:nvSpPr>
                <p:cNvPr id="14" name="object 12">
                  <a:extLst>
                    <a:ext uri="{FF2B5EF4-FFF2-40B4-BE49-F238E27FC236}">
                      <a16:creationId xmlns="" xmlns:a16="http://schemas.microsoft.com/office/drawing/2014/main" id="{5218244A-CE3A-9D89-0003-E647AF1E07D9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" name="object 12">
                  <a:extLst>
                    <a:ext uri="{FF2B5EF4-FFF2-40B4-BE49-F238E27FC236}">
                      <a16:creationId xmlns="" xmlns:a16="http://schemas.microsoft.com/office/drawing/2014/main" id="{E74166DB-FD91-3B3E-9E65-FD554BB9668B}"/>
                    </a:ext>
                  </a:extLst>
                </p:cNvPr>
                <p:cNvSpPr/>
                <p:nvPr/>
              </p:nvSpPr>
              <p:spPr>
                <a:xfrm>
                  <a:off x="-2771126" y="2828412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5" name="Блок-схема: узел 4">
            <a:extLst>
              <a:ext uri="{FF2B5EF4-FFF2-40B4-BE49-F238E27FC236}">
                <a16:creationId xmlns="" xmlns:a16="http://schemas.microsoft.com/office/drawing/2014/main" id="{44E05411-EC71-4771-4A80-9EEFF6ABE184}"/>
              </a:ext>
            </a:extLst>
          </p:cNvPr>
          <p:cNvSpPr/>
          <p:nvPr/>
        </p:nvSpPr>
        <p:spPr bwMode="auto">
          <a:xfrm>
            <a:off x="3898847" y="2734153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="" xmlns:a16="http://schemas.microsoft.com/office/drawing/2014/main" id="{75220054-5998-E449-2D05-9C2465A197C1}"/>
              </a:ext>
            </a:extLst>
          </p:cNvPr>
          <p:cNvSpPr/>
          <p:nvPr/>
        </p:nvSpPr>
        <p:spPr bwMode="auto">
          <a:xfrm>
            <a:off x="3897242" y="3129551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Блок-схема: узел 20">
            <a:extLst>
              <a:ext uri="{FF2B5EF4-FFF2-40B4-BE49-F238E27FC236}">
                <a16:creationId xmlns="" xmlns:a16="http://schemas.microsoft.com/office/drawing/2014/main" id="{B92868E0-95D1-9332-77E2-3E41582E09DD}"/>
              </a:ext>
            </a:extLst>
          </p:cNvPr>
          <p:cNvSpPr/>
          <p:nvPr/>
        </p:nvSpPr>
        <p:spPr bwMode="auto">
          <a:xfrm>
            <a:off x="3897241" y="3349989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="" xmlns:a16="http://schemas.microsoft.com/office/drawing/2014/main" id="{4B8340F0-5539-27AF-FE40-05086192928F}"/>
              </a:ext>
            </a:extLst>
          </p:cNvPr>
          <p:cNvSpPr/>
          <p:nvPr/>
        </p:nvSpPr>
        <p:spPr bwMode="auto">
          <a:xfrm>
            <a:off x="3894214" y="3966240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Блок-схема: узел 24">
            <a:extLst>
              <a:ext uri="{FF2B5EF4-FFF2-40B4-BE49-F238E27FC236}">
                <a16:creationId xmlns="" xmlns:a16="http://schemas.microsoft.com/office/drawing/2014/main" id="{F4A1537E-B250-ECD5-9C72-0B736E9ED7AA}"/>
              </a:ext>
            </a:extLst>
          </p:cNvPr>
          <p:cNvSpPr/>
          <p:nvPr/>
        </p:nvSpPr>
        <p:spPr bwMode="auto">
          <a:xfrm>
            <a:off x="3894214" y="4409200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="" xmlns:a16="http://schemas.microsoft.com/office/drawing/2014/main" id="{16E99F71-C2AC-71FB-C8DF-85736B62A58F}"/>
              </a:ext>
            </a:extLst>
          </p:cNvPr>
          <p:cNvCxnSpPr>
            <a:cxnSpLocks/>
          </p:cNvCxnSpPr>
          <p:nvPr/>
        </p:nvCxnSpPr>
        <p:spPr>
          <a:xfrm>
            <a:off x="272422" y="2379680"/>
            <a:ext cx="11369779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C020C4E7-575F-D5D1-A7E0-557C0941973A}"/>
              </a:ext>
            </a:extLst>
          </p:cNvPr>
          <p:cNvCxnSpPr>
            <a:cxnSpLocks/>
          </p:cNvCxnSpPr>
          <p:nvPr/>
        </p:nvCxnSpPr>
        <p:spPr>
          <a:xfrm>
            <a:off x="3621095" y="3681919"/>
            <a:ext cx="7978336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76CA6D69-331F-DD3E-7AF0-3E249F1EC48A}"/>
              </a:ext>
            </a:extLst>
          </p:cNvPr>
          <p:cNvCxnSpPr>
            <a:cxnSpLocks/>
          </p:cNvCxnSpPr>
          <p:nvPr/>
        </p:nvCxnSpPr>
        <p:spPr>
          <a:xfrm>
            <a:off x="272422" y="5134339"/>
            <a:ext cx="11369779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931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0800A71-3D30-EE4F-8DA1-68BFFDDF0FBE}"/>
              </a:ext>
            </a:extLst>
          </p:cNvPr>
          <p:cNvSpPr txBox="1"/>
          <p:nvPr/>
        </p:nvSpPr>
        <p:spPr>
          <a:xfrm>
            <a:off x="480963" y="454868"/>
            <a:ext cx="112777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КАДРОВАЯ РАБОТА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3BEDAFE-09DE-250B-67A7-8809ECF0A10F}"/>
              </a:ext>
            </a:extLst>
          </p:cNvPr>
          <p:cNvSpPr/>
          <p:nvPr/>
        </p:nvSpPr>
        <p:spPr>
          <a:xfrm>
            <a:off x="467937" y="930015"/>
            <a:ext cx="461405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2022 году на работу принято </a:t>
            </a:r>
            <a:r>
              <a:rPr lang="ru-RU" sz="1600" dirty="0">
                <a:solidFill>
                  <a:srgbClr val="C00000"/>
                </a:solidFill>
              </a:rPr>
              <a:t>26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человек, уволено – </a:t>
            </a:r>
            <a:r>
              <a:rPr lang="ru-RU" sz="1600" dirty="0">
                <a:solidFill>
                  <a:srgbClr val="C00000"/>
                </a:solidFill>
              </a:rPr>
              <a:t>29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вышестоящие должности гражданской службы переведены </a:t>
            </a:r>
            <a:r>
              <a:rPr lang="ru-RU" sz="1600" dirty="0">
                <a:solidFill>
                  <a:srgbClr val="C00000"/>
                </a:solidFill>
              </a:rPr>
              <a:t>11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гражданских служащих.</a:t>
            </a:r>
          </a:p>
          <a:p>
            <a:pPr algn="just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Присвоены очередные классные чины в пределах групп должностей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27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гражданским служащим.</a:t>
            </a:r>
          </a:p>
          <a:p>
            <a:pPr algn="just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Проведены конкурсы на замещение вакантных должностей государственной гражданской службы и формирование кадрового резерва. Включены в кадровый резерв </a:t>
            </a:r>
            <a:r>
              <a:rPr lang="ru-RU" sz="1600" dirty="0">
                <a:solidFill>
                  <a:srgbClr val="C00000"/>
                </a:solidFill>
              </a:rPr>
              <a:t>22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человека.</a:t>
            </a:r>
          </a:p>
          <a:p>
            <a:pPr algn="just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итогам проведённой аттестации гражданских служащих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сформирован резерв для замещения вакантных должностей гражданской службы в порядке должностного роста из </a:t>
            </a:r>
            <a:r>
              <a:rPr lang="ru-RU" sz="1600" dirty="0">
                <a:solidFill>
                  <a:srgbClr val="C00000"/>
                </a:solidFill>
              </a:rPr>
              <a:t>15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гражданских служащих. </a:t>
            </a:r>
          </a:p>
          <a:p>
            <a:pPr algn="just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Проводилась активная работа по наставничеству.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2B51C64-1E5E-0D2C-5F22-8C431D297A3D}"/>
              </a:ext>
            </a:extLst>
          </p:cNvPr>
          <p:cNvSpPr/>
          <p:nvPr/>
        </p:nvSpPr>
        <p:spPr>
          <a:xfrm>
            <a:off x="474549" y="4335884"/>
            <a:ext cx="45314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Специалисты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принимали участие в семинарах, совещаниях (в том числе в режиме видеоконференцсвязи), проводимых Росстатом по вопросам подготовки, проведения переписей, обследований, федеральных статистических наблюдений, а также в образовательных вебинарах и обучениях, проводимых сторонними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организа-циями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2FB7DE6-DB4B-A9E9-6BEE-90A209244327}"/>
              </a:ext>
            </a:extLst>
          </p:cNvPr>
          <p:cNvSpPr/>
          <p:nvPr/>
        </p:nvSpPr>
        <p:spPr>
          <a:xfrm>
            <a:off x="5452565" y="4994406"/>
            <a:ext cx="6136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Состоялось общее собрание трудового коллектива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на котором были заслушаны отчёты о ходе выполнения Коллективного договора между администрацией и коллективом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2020-2023 годы и принято соглашение об охране труда на 2022 год.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0DBCFC7-2F35-E87B-B3F7-384F7D65BE37}"/>
              </a:ext>
            </a:extLst>
          </p:cNvPr>
          <p:cNvSpPr/>
          <p:nvPr/>
        </p:nvSpPr>
        <p:spPr>
          <a:xfrm>
            <a:off x="5434699" y="919626"/>
            <a:ext cx="6136337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595959"/>
                </a:solidFill>
              </a:rPr>
              <a:t>В связи с юбилейными датами со дня рождения и за безупречную и эффективную гражданскую службу (работу) </a:t>
            </a:r>
            <a:r>
              <a:rPr lang="ru-RU" sz="1600" dirty="0">
                <a:solidFill>
                  <a:srgbClr val="C00000"/>
                </a:solidFill>
              </a:rPr>
              <a:t>3</a:t>
            </a:r>
            <a:r>
              <a:rPr lang="ru-RU" sz="1400" dirty="0">
                <a:solidFill>
                  <a:srgbClr val="595959"/>
                </a:solidFill>
              </a:rPr>
              <a:t> сотрудника награждены «Почётной грамотой Росстата»,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3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«Благодарностью руководителя Федеральной службы государственной статистики»,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2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нагрудным знаком «За вклад в развитие государственной статистики»</a:t>
            </a:r>
            <a:r>
              <a:rPr lang="ru-RU" sz="1400" dirty="0">
                <a:solidFill>
                  <a:srgbClr val="595959"/>
                </a:solidFill>
              </a:rPr>
              <a:t>. </a:t>
            </a:r>
          </a:p>
          <a:p>
            <a:pPr algn="just"/>
            <a:endParaRPr lang="ru-RU" sz="500" dirty="0">
              <a:solidFill>
                <a:srgbClr val="595959"/>
              </a:solidFill>
            </a:endParaRPr>
          </a:p>
          <a:p>
            <a:pPr algn="just"/>
            <a:r>
              <a:rPr lang="ru-RU" sz="1400" dirty="0">
                <a:solidFill>
                  <a:srgbClr val="595959"/>
                </a:solidFill>
              </a:rPr>
              <a:t>За активное участие в подготовке и проведении в Мурманской области ВПН-2020 </a:t>
            </a:r>
            <a:r>
              <a:rPr lang="ru-RU" sz="1600" dirty="0">
                <a:solidFill>
                  <a:srgbClr val="C00000"/>
                </a:solidFill>
              </a:rPr>
              <a:t>1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сотруднику присвоено звание «Почётный работник государственной статистики»</a:t>
            </a:r>
            <a:r>
              <a:rPr lang="ru-RU" sz="1400" dirty="0">
                <a:solidFill>
                  <a:srgbClr val="595959"/>
                </a:solidFill>
              </a:rPr>
              <a:t>, </a:t>
            </a:r>
            <a:r>
              <a:rPr lang="ru-RU" sz="1600" dirty="0">
                <a:solidFill>
                  <a:srgbClr val="C00000"/>
                </a:solidFill>
              </a:rPr>
              <a:t>4</a:t>
            </a:r>
            <a:r>
              <a:rPr lang="ru-RU" sz="1400" dirty="0">
                <a:solidFill>
                  <a:srgbClr val="595959"/>
                </a:solidFill>
              </a:rPr>
              <a:t> сотрудника награждены «Благодарностью руководителя Федеральной службы государственной статистики», </a:t>
            </a:r>
            <a:r>
              <a:rPr lang="ru-RU" sz="1600" dirty="0">
                <a:solidFill>
                  <a:srgbClr val="C00000"/>
                </a:solidFill>
              </a:rPr>
              <a:t>3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rgbClr val="595959"/>
                </a:solidFill>
              </a:rPr>
              <a:t>– «Почётной грамотой Росстата», </a:t>
            </a:r>
            <a:r>
              <a:rPr lang="ru-RU" sz="1600" dirty="0">
                <a:solidFill>
                  <a:srgbClr val="C00000"/>
                </a:solidFill>
              </a:rPr>
              <a:t>13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rgbClr val="595959"/>
                </a:solidFill>
              </a:rPr>
              <a:t>– Благодарственным письмом Мурманской областной Думы и </a:t>
            </a:r>
            <a:r>
              <a:rPr lang="ru-RU" sz="1600" dirty="0">
                <a:solidFill>
                  <a:srgbClr val="C00000"/>
                </a:solidFill>
              </a:rPr>
              <a:t>12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rgbClr val="595959"/>
                </a:solidFill>
              </a:rPr>
              <a:t>сотрудников – Благодарственным письмом Министерства развития Арктики и экономики Мурманской области.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61EADC9-B7FD-D990-BA34-8B4DD8561C34}"/>
              </a:ext>
            </a:extLst>
          </p:cNvPr>
          <p:cNvSpPr/>
          <p:nvPr/>
        </p:nvSpPr>
        <p:spPr bwMode="auto">
          <a:xfrm>
            <a:off x="5135915" y="961804"/>
            <a:ext cx="92034" cy="5108122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F59767C-96F0-D17C-8AD0-1E471420A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42" y="6080315"/>
            <a:ext cx="874944" cy="840996"/>
          </a:xfrm>
          <a:prstGeom prst="rect">
            <a:avLst/>
          </a:prstGeom>
        </p:spPr>
      </p:pic>
      <p:sp>
        <p:nvSpPr>
          <p:cNvPr id="18" name="Блок-схема: узел 17">
            <a:extLst>
              <a:ext uri="{FF2B5EF4-FFF2-40B4-BE49-F238E27FC236}">
                <a16:creationId xmlns="" xmlns:a16="http://schemas.microsoft.com/office/drawing/2014/main" id="{E4494344-6DD4-DC44-9833-78F7520918C9}"/>
              </a:ext>
            </a:extLst>
          </p:cNvPr>
          <p:cNvSpPr/>
          <p:nvPr/>
        </p:nvSpPr>
        <p:spPr bwMode="auto">
          <a:xfrm>
            <a:off x="402541" y="1047411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="" xmlns:a16="http://schemas.microsoft.com/office/drawing/2014/main" id="{6D4ED36A-FA73-DB15-E728-71B25C32078D}"/>
              </a:ext>
            </a:extLst>
          </p:cNvPr>
          <p:cNvSpPr/>
          <p:nvPr/>
        </p:nvSpPr>
        <p:spPr bwMode="auto">
          <a:xfrm>
            <a:off x="396474" y="1807770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="" xmlns:a16="http://schemas.microsoft.com/office/drawing/2014/main" id="{36E52FDA-4E3C-732A-BCD1-B6E360FCF25C}"/>
              </a:ext>
            </a:extLst>
          </p:cNvPr>
          <p:cNvSpPr/>
          <p:nvPr/>
        </p:nvSpPr>
        <p:spPr bwMode="auto">
          <a:xfrm>
            <a:off x="5373513" y="5110519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Блок-схема: узел 20">
            <a:extLst>
              <a:ext uri="{FF2B5EF4-FFF2-40B4-BE49-F238E27FC236}">
                <a16:creationId xmlns="" xmlns:a16="http://schemas.microsoft.com/office/drawing/2014/main" id="{22F5D05D-236F-22B9-5E80-F3D62CC7794F}"/>
              </a:ext>
            </a:extLst>
          </p:cNvPr>
          <p:cNvSpPr/>
          <p:nvPr/>
        </p:nvSpPr>
        <p:spPr bwMode="auto">
          <a:xfrm>
            <a:off x="5380557" y="2285192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="" xmlns:a16="http://schemas.microsoft.com/office/drawing/2014/main" id="{84BEDA38-BB30-15EC-1528-26F72131B432}"/>
              </a:ext>
            </a:extLst>
          </p:cNvPr>
          <p:cNvSpPr/>
          <p:nvPr/>
        </p:nvSpPr>
        <p:spPr bwMode="auto">
          <a:xfrm>
            <a:off x="5344553" y="1033573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Блок-схема: узел 22">
            <a:extLst>
              <a:ext uri="{FF2B5EF4-FFF2-40B4-BE49-F238E27FC236}">
                <a16:creationId xmlns="" xmlns:a16="http://schemas.microsoft.com/office/drawing/2014/main" id="{6BF47FDB-05F9-3D5E-B083-7F0C84DB160E}"/>
              </a:ext>
            </a:extLst>
          </p:cNvPr>
          <p:cNvSpPr/>
          <p:nvPr/>
        </p:nvSpPr>
        <p:spPr bwMode="auto">
          <a:xfrm>
            <a:off x="402541" y="2234000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Номер слайда 1">
            <a:extLst>
              <a:ext uri="{FF2B5EF4-FFF2-40B4-BE49-F238E27FC236}">
                <a16:creationId xmlns="" xmlns:a16="http://schemas.microsoft.com/office/drawing/2014/main" id="{388D1A7C-2F58-6A7F-48A9-12F5A76DC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56693" y="6500813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20</a:t>
            </a:fld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CF0778BF-12C5-CDA7-B7A4-A2677D73CD7D}"/>
              </a:ext>
            </a:extLst>
          </p:cNvPr>
          <p:cNvGrpSpPr/>
          <p:nvPr/>
        </p:nvGrpSpPr>
        <p:grpSpPr>
          <a:xfrm>
            <a:off x="1973878" y="159923"/>
            <a:ext cx="9668319" cy="578879"/>
            <a:chOff x="1442386" y="5109584"/>
            <a:chExt cx="10424541" cy="578879"/>
          </a:xfrm>
        </p:grpSpPr>
        <p:sp>
          <p:nvSpPr>
            <p:cNvPr id="11" name="object 9">
              <a:extLst>
                <a:ext uri="{FF2B5EF4-FFF2-40B4-BE49-F238E27FC236}">
                  <a16:creationId xmlns="" xmlns:a16="http://schemas.microsoft.com/office/drawing/2014/main" id="{54196B91-420B-B9B6-0C9B-B45DF56684F6}"/>
                </a:ext>
              </a:extLst>
            </p:cNvPr>
            <p:cNvSpPr/>
            <p:nvPr/>
          </p:nvSpPr>
          <p:spPr>
            <a:xfrm>
              <a:off x="1442386" y="5256326"/>
              <a:ext cx="9104664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="" xmlns:a16="http://schemas.microsoft.com/office/drawing/2014/main" id="{60BDDCAA-5887-D29A-0B77-708F51BCAF5F}"/>
                </a:ext>
              </a:extLst>
            </p:cNvPr>
            <p:cNvGrpSpPr/>
            <p:nvPr/>
          </p:nvGrpSpPr>
          <p:grpSpPr>
            <a:xfrm>
              <a:off x="8360857" y="5109584"/>
              <a:ext cx="3506070" cy="192578"/>
              <a:chOff x="8360857" y="5109584"/>
              <a:chExt cx="3506070" cy="192578"/>
            </a:xfrm>
          </p:grpSpPr>
          <p:sp>
            <p:nvSpPr>
              <p:cNvPr id="13" name="object 11">
                <a:extLst>
                  <a:ext uri="{FF2B5EF4-FFF2-40B4-BE49-F238E27FC236}">
                    <a16:creationId xmlns="" xmlns:a16="http://schemas.microsoft.com/office/drawing/2014/main" id="{47DD5EEF-2D82-71FF-D975-2460ADD1C13C}"/>
                  </a:ext>
                </a:extLst>
              </p:cNvPr>
              <p:cNvSpPr/>
              <p:nvPr/>
            </p:nvSpPr>
            <p:spPr>
              <a:xfrm flipV="1">
                <a:off x="10816415" y="5160978"/>
                <a:ext cx="1050512" cy="95348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4" name="Группа 13">
                <a:extLst>
                  <a:ext uri="{FF2B5EF4-FFF2-40B4-BE49-F238E27FC236}">
                    <a16:creationId xmlns="" xmlns:a16="http://schemas.microsoft.com/office/drawing/2014/main" id="{32704222-8018-1919-5FA8-3ACB5095D471}"/>
                  </a:ext>
                </a:extLst>
              </p:cNvPr>
              <p:cNvGrpSpPr/>
              <p:nvPr/>
            </p:nvGrpSpPr>
            <p:grpSpPr>
              <a:xfrm>
                <a:off x="8360857" y="5109584"/>
                <a:ext cx="2377918" cy="192578"/>
                <a:chOff x="2667374" y="2712291"/>
                <a:chExt cx="2377918" cy="192578"/>
              </a:xfrm>
            </p:grpSpPr>
            <p:sp>
              <p:nvSpPr>
                <p:cNvPr id="15" name="object 12">
                  <a:extLst>
                    <a:ext uri="{FF2B5EF4-FFF2-40B4-BE49-F238E27FC236}">
                      <a16:creationId xmlns="" xmlns:a16="http://schemas.microsoft.com/office/drawing/2014/main" id="{DF129DA2-96F9-E6C1-BF7B-E831EA615E23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" name="object 12">
                  <a:extLst>
                    <a:ext uri="{FF2B5EF4-FFF2-40B4-BE49-F238E27FC236}">
                      <a16:creationId xmlns="" xmlns:a16="http://schemas.microsoft.com/office/drawing/2014/main" id="{ED49618B-1717-015F-3D41-286F088EA7DB}"/>
                    </a:ext>
                  </a:extLst>
                </p:cNvPr>
                <p:cNvSpPr/>
                <p:nvPr/>
              </p:nvSpPr>
              <p:spPr>
                <a:xfrm>
                  <a:off x="4931207" y="2801155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25" name="Блок-схема: узел 24">
            <a:extLst>
              <a:ext uri="{FF2B5EF4-FFF2-40B4-BE49-F238E27FC236}">
                <a16:creationId xmlns="" xmlns:a16="http://schemas.microsoft.com/office/drawing/2014/main" id="{C0F1B953-A5F2-9AA6-B401-50F84644449B}"/>
              </a:ext>
            </a:extLst>
          </p:cNvPr>
          <p:cNvSpPr/>
          <p:nvPr/>
        </p:nvSpPr>
        <p:spPr bwMode="auto">
          <a:xfrm>
            <a:off x="402541" y="3124568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="" xmlns:a16="http://schemas.microsoft.com/office/drawing/2014/main" id="{C5A3552F-6332-E543-D529-6E8414AD348C}"/>
              </a:ext>
            </a:extLst>
          </p:cNvPr>
          <p:cNvSpPr/>
          <p:nvPr/>
        </p:nvSpPr>
        <p:spPr bwMode="auto">
          <a:xfrm>
            <a:off x="412139" y="4210609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Блок-схема: узел 8">
            <a:extLst>
              <a:ext uri="{FF2B5EF4-FFF2-40B4-BE49-F238E27FC236}">
                <a16:creationId xmlns="" xmlns:a16="http://schemas.microsoft.com/office/drawing/2014/main" id="{5CB1F730-633F-ADA5-9689-27A84FE22E89}"/>
              </a:ext>
            </a:extLst>
          </p:cNvPr>
          <p:cNvSpPr/>
          <p:nvPr/>
        </p:nvSpPr>
        <p:spPr bwMode="auto">
          <a:xfrm>
            <a:off x="411760" y="4456347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B5F99937-C7C5-A3EA-6B61-545DE733A64E}"/>
              </a:ext>
            </a:extLst>
          </p:cNvPr>
          <p:cNvSpPr/>
          <p:nvPr/>
        </p:nvSpPr>
        <p:spPr>
          <a:xfrm>
            <a:off x="5461680" y="4069020"/>
            <a:ext cx="6136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Состоялось награждение сотрудников Министерства развития Арктики и экономики Мурманской области, администраций органов местного самоуправления, переписного персонала, принявших активное участие в ВПН-2020.</a:t>
            </a:r>
          </a:p>
        </p:txBody>
      </p:sp>
      <p:sp>
        <p:nvSpPr>
          <p:cNvPr id="30" name="Блок-схема: узел 29">
            <a:extLst>
              <a:ext uri="{FF2B5EF4-FFF2-40B4-BE49-F238E27FC236}">
                <a16:creationId xmlns="" xmlns:a16="http://schemas.microsoft.com/office/drawing/2014/main" id="{5F043A7B-4380-53E0-3619-35D7F4CC78EE}"/>
              </a:ext>
            </a:extLst>
          </p:cNvPr>
          <p:cNvSpPr/>
          <p:nvPr/>
        </p:nvSpPr>
        <p:spPr bwMode="auto">
          <a:xfrm>
            <a:off x="5385896" y="4186605"/>
            <a:ext cx="72008" cy="66274"/>
          </a:xfrm>
          <a:prstGeom prst="flowChartConnector">
            <a:avLst/>
          </a:prstGeom>
          <a:solidFill>
            <a:srgbClr val="334286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20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E6AC729-812B-6749-8282-B1B231162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31" t="27919" r="37467" b="57730"/>
          <a:stretch/>
        </p:blipFill>
        <p:spPr bwMode="auto">
          <a:xfrm>
            <a:off x="9313489" y="5123633"/>
            <a:ext cx="1921124" cy="1685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9ECBD7A-89BA-DCDB-FB59-06CA0D2C7318}"/>
              </a:ext>
            </a:extLst>
          </p:cNvPr>
          <p:cNvSpPr txBox="1"/>
          <p:nvPr/>
        </p:nvSpPr>
        <p:spPr>
          <a:xfrm>
            <a:off x="470340" y="480641"/>
            <a:ext cx="112777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ВНУТРЕННИЕ КОММУНИКАЦИИ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D78C7D-014E-46C4-7B5C-817EA4ECEFB8}"/>
              </a:ext>
            </a:extLst>
          </p:cNvPr>
          <p:cNvSpPr txBox="1"/>
          <p:nvPr/>
        </p:nvSpPr>
        <p:spPr>
          <a:xfrm>
            <a:off x="2065139" y="1127120"/>
            <a:ext cx="8208912" cy="1367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96000" algn="just">
              <a:lnSpc>
                <a:spcPct val="105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 вклад в работу регионального штаба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Мы Вместе в Мурманской области, активное участие в сборе гуманитарной помощи для жителей Донбасса и военнослужащих, участвующих в специальной военной операции,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отмечен благодарственным письмом Общероссийского общественного движения «Народный фронт «За Россию».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3C5F4F7-0369-066B-D08B-E83C86A453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40" t="39876" r="45279" b="28734"/>
          <a:stretch/>
        </p:blipFill>
        <p:spPr bwMode="auto">
          <a:xfrm>
            <a:off x="336947" y="1021083"/>
            <a:ext cx="1676185" cy="21238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2C66087-5A26-E1E8-8001-E439B1DA2DAF}"/>
              </a:ext>
            </a:extLst>
          </p:cNvPr>
          <p:cNvSpPr txBox="1"/>
          <p:nvPr/>
        </p:nvSpPr>
        <p:spPr>
          <a:xfrm>
            <a:off x="2425910" y="2949642"/>
            <a:ext cx="68085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Молодёжный совет </a:t>
            </a:r>
            <a:r>
              <a:rPr lang="ru-RU" dirty="0" err="1">
                <a:solidFill>
                  <a:srgbClr val="C00000"/>
                </a:solidFill>
              </a:rPr>
              <a:t>Мурманскстата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выступил организатором экологических и гуманитарных инициатив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организован раздельный сбор вторсырья и дальнейшая его передача перерабатывающим организациям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проведён субботник на территории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Мурмансктста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осуществлён сбор гуманитарной помощи и передача её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волонтерам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проведены патриотические  акции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возложение цветов к памятникам ВОВ, участие во флешмобе «Письмо солдату».</a:t>
            </a:r>
          </a:p>
          <a:p>
            <a:pPr marL="285750" indent="-285750">
              <a:buFontTx/>
              <a:buChar char="-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ctr">
              <a:buFontTx/>
              <a:buChar char="-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сотрудников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были организованы конкурсы, викторины, квесты, посвящённые праздникам и памятным датам.</a:t>
            </a:r>
          </a:p>
          <a:p>
            <a:pPr marL="285750" indent="-285750" algn="ctr">
              <a:buFontTx/>
              <a:buChar char="-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ctr">
              <a:buFontTx/>
              <a:buChar char="-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E945B62-2011-B77F-4E8D-7ACB345CEC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8" t="39339" r="50534" b="41277"/>
          <a:stretch/>
        </p:blipFill>
        <p:spPr bwMode="auto">
          <a:xfrm>
            <a:off x="8759008" y="3617128"/>
            <a:ext cx="1915442" cy="1618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0422C94-1207-CEE2-DB7D-DF0A144F02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37" t="38484" r="41957" b="33580"/>
          <a:stretch/>
        </p:blipFill>
        <p:spPr bwMode="auto">
          <a:xfrm>
            <a:off x="336948" y="5235255"/>
            <a:ext cx="2304256" cy="13670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8657B39-FF0B-429D-7A21-5BB69010EB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938" t="19384" r="42758" b="35861"/>
          <a:stretch/>
        </p:blipFill>
        <p:spPr bwMode="auto">
          <a:xfrm>
            <a:off x="622079" y="3471060"/>
            <a:ext cx="1800225" cy="1495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594ABE4D-4650-A865-183C-4397F5326399}"/>
              </a:ext>
            </a:extLst>
          </p:cNvPr>
          <p:cNvGrpSpPr/>
          <p:nvPr/>
        </p:nvGrpSpPr>
        <p:grpSpPr>
          <a:xfrm>
            <a:off x="1973878" y="159923"/>
            <a:ext cx="9668319" cy="578879"/>
            <a:chOff x="1442386" y="5109584"/>
            <a:chExt cx="10424541" cy="578879"/>
          </a:xfrm>
        </p:grpSpPr>
        <p:sp>
          <p:nvSpPr>
            <p:cNvPr id="9" name="object 9">
              <a:extLst>
                <a:ext uri="{FF2B5EF4-FFF2-40B4-BE49-F238E27FC236}">
                  <a16:creationId xmlns="" xmlns:a16="http://schemas.microsoft.com/office/drawing/2014/main" id="{655E2378-C941-CD9F-000E-8E33CAF7C55A}"/>
                </a:ext>
              </a:extLst>
            </p:cNvPr>
            <p:cNvSpPr/>
            <p:nvPr/>
          </p:nvSpPr>
          <p:spPr>
            <a:xfrm>
              <a:off x="1442386" y="5256326"/>
              <a:ext cx="9415225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="" xmlns:a16="http://schemas.microsoft.com/office/drawing/2014/main" id="{0D65CA61-6C56-5EE6-885C-7452EA6EE130}"/>
                </a:ext>
              </a:extLst>
            </p:cNvPr>
            <p:cNvGrpSpPr/>
            <p:nvPr/>
          </p:nvGrpSpPr>
          <p:grpSpPr>
            <a:xfrm>
              <a:off x="8360857" y="5109584"/>
              <a:ext cx="3506070" cy="192578"/>
              <a:chOff x="8360857" y="5109584"/>
              <a:chExt cx="3506070" cy="192578"/>
            </a:xfrm>
          </p:grpSpPr>
          <p:sp>
            <p:nvSpPr>
              <p:cNvPr id="13" name="object 11">
                <a:extLst>
                  <a:ext uri="{FF2B5EF4-FFF2-40B4-BE49-F238E27FC236}">
                    <a16:creationId xmlns="" xmlns:a16="http://schemas.microsoft.com/office/drawing/2014/main" id="{22CA9060-D7E7-A5CF-1B27-5F7B083BBC75}"/>
                  </a:ext>
                </a:extLst>
              </p:cNvPr>
              <p:cNvSpPr/>
              <p:nvPr/>
            </p:nvSpPr>
            <p:spPr>
              <a:xfrm flipV="1">
                <a:off x="11121961" y="5160978"/>
                <a:ext cx="744966" cy="103714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4" name="Группа 13">
                <a:extLst>
                  <a:ext uri="{FF2B5EF4-FFF2-40B4-BE49-F238E27FC236}">
                    <a16:creationId xmlns="" xmlns:a16="http://schemas.microsoft.com/office/drawing/2014/main" id="{41A386FA-B18F-681E-ECE1-57F6D24B8D26}"/>
                  </a:ext>
                </a:extLst>
              </p:cNvPr>
              <p:cNvGrpSpPr/>
              <p:nvPr/>
            </p:nvGrpSpPr>
            <p:grpSpPr>
              <a:xfrm>
                <a:off x="8360857" y="5109584"/>
                <a:ext cx="2683199" cy="192578"/>
                <a:chOff x="2667374" y="2712291"/>
                <a:chExt cx="2683199" cy="192578"/>
              </a:xfrm>
            </p:grpSpPr>
            <p:sp>
              <p:nvSpPr>
                <p:cNvPr id="15" name="object 12">
                  <a:extLst>
                    <a:ext uri="{FF2B5EF4-FFF2-40B4-BE49-F238E27FC236}">
                      <a16:creationId xmlns="" xmlns:a16="http://schemas.microsoft.com/office/drawing/2014/main" id="{9C6C9EC6-19D1-1A13-42EF-5AB896094705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" name="object 12">
                  <a:extLst>
                    <a:ext uri="{FF2B5EF4-FFF2-40B4-BE49-F238E27FC236}">
                      <a16:creationId xmlns="" xmlns:a16="http://schemas.microsoft.com/office/drawing/2014/main" id="{F95B4337-2A21-AE66-0B6D-147BA0803F82}"/>
                    </a:ext>
                  </a:extLst>
                </p:cNvPr>
                <p:cNvSpPr/>
                <p:nvPr/>
              </p:nvSpPr>
              <p:spPr>
                <a:xfrm>
                  <a:off x="5236488" y="2801155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69377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9ECBD7A-89BA-DCDB-FB59-06CA0D2C7318}"/>
              </a:ext>
            </a:extLst>
          </p:cNvPr>
          <p:cNvSpPr txBox="1"/>
          <p:nvPr/>
        </p:nvSpPr>
        <p:spPr>
          <a:xfrm>
            <a:off x="470340" y="480641"/>
            <a:ext cx="112777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ПРОТИВОДЕЙСТВИЕ КОРРУПЦИИ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D78C7D-014E-46C4-7B5C-817EA4ECEFB8}"/>
              </a:ext>
            </a:extLst>
          </p:cNvPr>
          <p:cNvSpPr txBox="1"/>
          <p:nvPr/>
        </p:nvSpPr>
        <p:spPr>
          <a:xfrm>
            <a:off x="580845" y="870850"/>
            <a:ext cx="5007326" cy="2209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96000" algn="just">
              <a:lnSpc>
                <a:spcPct val="105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Утверждён </a:t>
            </a:r>
            <a:r>
              <a:rPr lang="ru-RU" sz="1600" dirty="0">
                <a:solidFill>
                  <a:srgbClr val="334286"/>
                </a:solidFill>
              </a:rPr>
              <a:t>План противодействия коррупции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Мурманскстате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2021-2024 годы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396000" algn="just">
              <a:lnSpc>
                <a:spcPct val="105000"/>
              </a:lnSpc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105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добавлены новые мероприятия в сфере противодействия коррупции в области осуществления закупок для государственных нужд, пресечения конфликта интересов на государственной гражданской службе, актуализации персональных данных и родственных связей государственных гражданских служащих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594ABE4D-4650-A865-183C-4397F5326399}"/>
              </a:ext>
            </a:extLst>
          </p:cNvPr>
          <p:cNvGrpSpPr/>
          <p:nvPr/>
        </p:nvGrpSpPr>
        <p:grpSpPr>
          <a:xfrm>
            <a:off x="1973877" y="159923"/>
            <a:ext cx="9668320" cy="578879"/>
            <a:chOff x="1442385" y="5109584"/>
            <a:chExt cx="10424542" cy="578879"/>
          </a:xfrm>
        </p:grpSpPr>
        <p:sp>
          <p:nvSpPr>
            <p:cNvPr id="9" name="object 9">
              <a:extLst>
                <a:ext uri="{FF2B5EF4-FFF2-40B4-BE49-F238E27FC236}">
                  <a16:creationId xmlns="" xmlns:a16="http://schemas.microsoft.com/office/drawing/2014/main" id="{655E2378-C941-CD9F-000E-8E33CAF7C55A}"/>
                </a:ext>
              </a:extLst>
            </p:cNvPr>
            <p:cNvSpPr/>
            <p:nvPr/>
          </p:nvSpPr>
          <p:spPr>
            <a:xfrm>
              <a:off x="1442385" y="5256326"/>
              <a:ext cx="9725786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="" xmlns:a16="http://schemas.microsoft.com/office/drawing/2014/main" id="{0D65CA61-6C56-5EE6-885C-7452EA6EE130}"/>
                </a:ext>
              </a:extLst>
            </p:cNvPr>
            <p:cNvGrpSpPr/>
            <p:nvPr/>
          </p:nvGrpSpPr>
          <p:grpSpPr>
            <a:xfrm>
              <a:off x="8360857" y="5109584"/>
              <a:ext cx="3506070" cy="192578"/>
              <a:chOff x="8360857" y="5109584"/>
              <a:chExt cx="3506070" cy="192578"/>
            </a:xfrm>
          </p:grpSpPr>
          <p:sp>
            <p:nvSpPr>
              <p:cNvPr id="13" name="object 11">
                <a:extLst>
                  <a:ext uri="{FF2B5EF4-FFF2-40B4-BE49-F238E27FC236}">
                    <a16:creationId xmlns="" xmlns:a16="http://schemas.microsoft.com/office/drawing/2014/main" id="{22CA9060-D7E7-A5CF-1B27-5F7B083BBC75}"/>
                  </a:ext>
                </a:extLst>
              </p:cNvPr>
              <p:cNvSpPr/>
              <p:nvPr/>
            </p:nvSpPr>
            <p:spPr>
              <a:xfrm flipV="1">
                <a:off x="11427463" y="5160978"/>
                <a:ext cx="439464" cy="95348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4" name="Группа 13">
                <a:extLst>
                  <a:ext uri="{FF2B5EF4-FFF2-40B4-BE49-F238E27FC236}">
                    <a16:creationId xmlns="" xmlns:a16="http://schemas.microsoft.com/office/drawing/2014/main" id="{41A386FA-B18F-681E-ECE1-57F6D24B8D26}"/>
                  </a:ext>
                </a:extLst>
              </p:cNvPr>
              <p:cNvGrpSpPr/>
              <p:nvPr/>
            </p:nvGrpSpPr>
            <p:grpSpPr>
              <a:xfrm>
                <a:off x="8360857" y="5109584"/>
                <a:ext cx="2999040" cy="192578"/>
                <a:chOff x="2667374" y="2712291"/>
                <a:chExt cx="2999040" cy="192578"/>
              </a:xfrm>
            </p:grpSpPr>
            <p:sp>
              <p:nvSpPr>
                <p:cNvPr id="15" name="object 12">
                  <a:extLst>
                    <a:ext uri="{FF2B5EF4-FFF2-40B4-BE49-F238E27FC236}">
                      <a16:creationId xmlns="" xmlns:a16="http://schemas.microsoft.com/office/drawing/2014/main" id="{9C6C9EC6-19D1-1A13-42EF-5AB896094705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" name="object 12">
                  <a:extLst>
                    <a:ext uri="{FF2B5EF4-FFF2-40B4-BE49-F238E27FC236}">
                      <a16:creationId xmlns="" xmlns:a16="http://schemas.microsoft.com/office/drawing/2014/main" id="{F95B4337-2A21-AE66-0B6D-147BA0803F82}"/>
                    </a:ext>
                  </a:extLst>
                </p:cNvPr>
                <p:cNvSpPr/>
                <p:nvPr/>
              </p:nvSpPr>
              <p:spPr>
                <a:xfrm>
                  <a:off x="5552329" y="2801155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81C1F82-1EAB-F1D6-CF10-BE85E494E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1" y="1673353"/>
            <a:ext cx="221011" cy="21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A5A74AA-ED38-6642-681C-84C51FEE4752}"/>
              </a:ext>
            </a:extLst>
          </p:cNvPr>
          <p:cNvSpPr txBox="1"/>
          <p:nvPr/>
        </p:nvSpPr>
        <p:spPr>
          <a:xfrm>
            <a:off x="336947" y="3176267"/>
            <a:ext cx="5251224" cy="2791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96000" algn="just">
              <a:lnSpc>
                <a:spcPct val="105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Пересмотрен Реестр должностей федеральной государственной гражданской службы в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Мурманскстате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при назначении на которые и при замещении которых федеральные государственные гражданские служащие обязаны предоставлять сведения о своих доходах, об имуществе и обязательствах имущественного характера, а также сведения о доходах, об имуществе и обязательствах имущественного характера своих супруги (супруга) и несовершеннолетних детей.</a:t>
            </a:r>
          </a:p>
          <a:p>
            <a:pPr indent="396000" algn="just">
              <a:lnSpc>
                <a:spcPct val="105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связи с кадровыми изменениями приведены в соответствие наименование должностей, включённых в Реестр, и фамилии лиц, замещающих данные должности.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12AFF95D-5391-7336-F510-F58E576A16FD}"/>
              </a:ext>
            </a:extLst>
          </p:cNvPr>
          <p:cNvCxnSpPr>
            <a:cxnSpLocks/>
          </p:cNvCxnSpPr>
          <p:nvPr/>
        </p:nvCxnSpPr>
        <p:spPr>
          <a:xfrm>
            <a:off x="5951068" y="738802"/>
            <a:ext cx="0" cy="5237336"/>
          </a:xfrm>
          <a:prstGeom prst="line">
            <a:avLst/>
          </a:prstGeom>
          <a:ln w="2222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A41D1E5F-D3AC-2CC0-61A7-9739F233A10F}"/>
              </a:ext>
            </a:extLst>
          </p:cNvPr>
          <p:cNvCxnSpPr>
            <a:cxnSpLocks/>
          </p:cNvCxnSpPr>
          <p:nvPr/>
        </p:nvCxnSpPr>
        <p:spPr>
          <a:xfrm>
            <a:off x="470340" y="3152627"/>
            <a:ext cx="5051183" cy="0"/>
          </a:xfrm>
          <a:prstGeom prst="line">
            <a:avLst/>
          </a:prstGeom>
          <a:ln w="222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Box 1024">
            <a:extLst>
              <a:ext uri="{FF2B5EF4-FFF2-40B4-BE49-F238E27FC236}">
                <a16:creationId xmlns="" xmlns:a16="http://schemas.microsoft.com/office/drawing/2014/main" id="{DC0F5C47-D0DC-3949-FB07-83079708592A}"/>
              </a:ext>
            </a:extLst>
          </p:cNvPr>
          <p:cNvSpPr txBox="1"/>
          <p:nvPr/>
        </p:nvSpPr>
        <p:spPr>
          <a:xfrm>
            <a:off x="6163690" y="1085504"/>
            <a:ext cx="5251224" cy="256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96000" algn="just">
              <a:lnSpc>
                <a:spcPct val="105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30.04.2022 все государственные гражданские служащие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замещающие должности, признанные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коррупционно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опасными, и обязанные отчитываться о своих доходах/расходах и доходах/расходах членов своих семей, сдали справки о доходах, расходах, об имуществе и обязательствах имущественного характера за 2021 год.</a:t>
            </a:r>
          </a:p>
          <a:p>
            <a:pPr indent="396000" algn="just">
              <a:lnSpc>
                <a:spcPct val="10500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396000" algn="just">
              <a:lnSpc>
                <a:spcPct val="105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Информация размещена на Интернет-сайте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Мурманскстата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в Единой информационной системе управления кадровым составом (ЕИСУКС).</a:t>
            </a:r>
          </a:p>
        </p:txBody>
      </p:sp>
    </p:spTree>
    <p:extLst>
      <p:ext uri="{BB962C8B-B14F-4D97-AF65-F5344CB8AC3E}">
        <p14:creationId xmlns:p14="http://schemas.microsoft.com/office/powerpoint/2010/main" val="1799822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зображение 1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Изображение 1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065139" y="2567583"/>
            <a:ext cx="8640960" cy="93610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СПАСИБО ЗА ВНИМАНИЕ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26179" y="5737225"/>
            <a:ext cx="576064" cy="57606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2700">
            <a:contourClr>
              <a:schemeClr val="bg1"/>
            </a:contourClr>
          </a:sp3d>
        </p:spPr>
        <p:txBody>
          <a:bodyPr wrap="none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AEE3158D-D5F9-D1E0-46CB-FFEBDB6EB1D1}"/>
              </a:ext>
            </a:extLst>
          </p:cNvPr>
          <p:cNvGrpSpPr/>
          <p:nvPr/>
        </p:nvGrpSpPr>
        <p:grpSpPr>
          <a:xfrm>
            <a:off x="1973878" y="159923"/>
            <a:ext cx="9668319" cy="578879"/>
            <a:chOff x="1442386" y="5109584"/>
            <a:chExt cx="10424541" cy="578879"/>
          </a:xfrm>
        </p:grpSpPr>
        <p:sp>
          <p:nvSpPr>
            <p:cNvPr id="6" name="object 9">
              <a:extLst>
                <a:ext uri="{FF2B5EF4-FFF2-40B4-BE49-F238E27FC236}">
                  <a16:creationId xmlns="" xmlns:a16="http://schemas.microsoft.com/office/drawing/2014/main" id="{C437907A-C23B-3FCA-0EE7-CCA1DF49C660}"/>
                </a:ext>
              </a:extLst>
            </p:cNvPr>
            <p:cNvSpPr/>
            <p:nvPr/>
          </p:nvSpPr>
          <p:spPr>
            <a:xfrm>
              <a:off x="1442386" y="5256326"/>
              <a:ext cx="9958706" cy="432137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="" xmlns:a16="http://schemas.microsoft.com/office/drawing/2014/main" id="{73AEAF65-619E-BB10-495C-141CED126CD2}"/>
                </a:ext>
              </a:extLst>
            </p:cNvPr>
            <p:cNvGrpSpPr/>
            <p:nvPr/>
          </p:nvGrpSpPr>
          <p:grpSpPr>
            <a:xfrm>
              <a:off x="8360857" y="5109584"/>
              <a:ext cx="3506070" cy="205160"/>
              <a:chOff x="8360857" y="5109584"/>
              <a:chExt cx="3506070" cy="205160"/>
            </a:xfrm>
          </p:grpSpPr>
          <p:sp>
            <p:nvSpPr>
              <p:cNvPr id="9" name="object 11">
                <a:extLst>
                  <a:ext uri="{FF2B5EF4-FFF2-40B4-BE49-F238E27FC236}">
                    <a16:creationId xmlns="" xmlns:a16="http://schemas.microsoft.com/office/drawing/2014/main" id="{9612A2FF-2E97-0B45-D1A6-1260D2D7C0E3}"/>
                  </a:ext>
                </a:extLst>
              </p:cNvPr>
              <p:cNvSpPr/>
              <p:nvPr/>
            </p:nvSpPr>
            <p:spPr>
              <a:xfrm flipV="1">
                <a:off x="11603195" y="5170604"/>
                <a:ext cx="263732" cy="94939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0" name="Группа 9">
                <a:extLst>
                  <a:ext uri="{FF2B5EF4-FFF2-40B4-BE49-F238E27FC236}">
                    <a16:creationId xmlns="" xmlns:a16="http://schemas.microsoft.com/office/drawing/2014/main" id="{AB641ACF-E959-28FE-6443-6F843FC150B0}"/>
                  </a:ext>
                </a:extLst>
              </p:cNvPr>
              <p:cNvGrpSpPr/>
              <p:nvPr/>
            </p:nvGrpSpPr>
            <p:grpSpPr>
              <a:xfrm>
                <a:off x="8360857" y="5109584"/>
                <a:ext cx="3211204" cy="205160"/>
                <a:chOff x="2667374" y="2712291"/>
                <a:chExt cx="3211204" cy="205160"/>
              </a:xfrm>
            </p:grpSpPr>
            <p:sp>
              <p:nvSpPr>
                <p:cNvPr id="11" name="object 12">
                  <a:extLst>
                    <a:ext uri="{FF2B5EF4-FFF2-40B4-BE49-F238E27FC236}">
                      <a16:creationId xmlns="" xmlns:a16="http://schemas.microsoft.com/office/drawing/2014/main" id="{6C8A0174-C066-399C-7757-54113DAD1FC9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" name="object 12">
                  <a:extLst>
                    <a:ext uri="{FF2B5EF4-FFF2-40B4-BE49-F238E27FC236}">
                      <a16:creationId xmlns="" xmlns:a16="http://schemas.microsoft.com/office/drawing/2014/main" id="{F781910F-4F70-84E3-9C5C-1D6F884FE254}"/>
                    </a:ext>
                  </a:extLst>
                </p:cNvPr>
                <p:cNvSpPr/>
                <p:nvPr/>
              </p:nvSpPr>
              <p:spPr>
                <a:xfrm>
                  <a:off x="5764493" y="2813737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24519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0805C48-1967-E453-82AD-75D78A1B0C28}"/>
              </a:ext>
            </a:extLst>
          </p:cNvPr>
          <p:cNvSpPr/>
          <p:nvPr/>
        </p:nvSpPr>
        <p:spPr>
          <a:xfrm>
            <a:off x="442618" y="558002"/>
            <a:ext cx="8510306" cy="492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ВЫБОРОЧНЫЕ ОБСЛЕДОВАНИЯ (НАБЛЮДЕНИЯ)</a:t>
            </a:r>
            <a:endParaRPr lang="en-US" sz="2600" dirty="0">
              <a:solidFill>
                <a:srgbClr val="3342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45B82CB-A120-90DA-0B57-1F29364D5C4F}"/>
              </a:ext>
            </a:extLst>
          </p:cNvPr>
          <p:cNvSpPr/>
          <p:nvPr/>
        </p:nvSpPr>
        <p:spPr>
          <a:xfrm>
            <a:off x="2007435" y="1117732"/>
            <a:ext cx="7336381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ОСУЩЕСТВЛЯЛИСЬ РАБОТЫ ПО ПОДГОТОВКЕ И ПРОВЕДЕНИЮ</a:t>
            </a:r>
            <a:endParaRPr lang="en-US" sz="1600" u="sng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="" xmlns:a16="http://schemas.microsoft.com/office/drawing/2014/main" id="{48875CAB-3321-7537-02E6-26DB026EB47D}"/>
              </a:ext>
            </a:extLst>
          </p:cNvPr>
          <p:cNvSpPr/>
          <p:nvPr/>
        </p:nvSpPr>
        <p:spPr>
          <a:xfrm>
            <a:off x="7559963" y="1588582"/>
            <a:ext cx="3218144" cy="4719354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 sz="750" b="1"/>
          </a:p>
        </p:txBody>
      </p:sp>
      <p:sp>
        <p:nvSpPr>
          <p:cNvPr id="9" name="object 16">
            <a:extLst>
              <a:ext uri="{FF2B5EF4-FFF2-40B4-BE49-F238E27FC236}">
                <a16:creationId xmlns="" xmlns:a16="http://schemas.microsoft.com/office/drawing/2014/main" id="{47B5A435-46FA-15EA-BB2D-6EFF092ED909}"/>
              </a:ext>
            </a:extLst>
          </p:cNvPr>
          <p:cNvSpPr/>
          <p:nvPr/>
        </p:nvSpPr>
        <p:spPr>
          <a:xfrm>
            <a:off x="319003" y="4422581"/>
            <a:ext cx="3121244" cy="1429785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algn="ctr"/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ject 16">
            <a:extLst>
              <a:ext uri="{FF2B5EF4-FFF2-40B4-BE49-F238E27FC236}">
                <a16:creationId xmlns="" xmlns:a16="http://schemas.microsoft.com/office/drawing/2014/main" id="{B5EC85E9-93D4-1EF0-A4CF-B7D6731F7B34}"/>
              </a:ext>
            </a:extLst>
          </p:cNvPr>
          <p:cNvSpPr/>
          <p:nvPr/>
        </p:nvSpPr>
        <p:spPr>
          <a:xfrm>
            <a:off x="324823" y="2936778"/>
            <a:ext cx="3121245" cy="1325808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D1E6DEF7-4C73-1FEE-AAD2-759DFE594F0F}"/>
              </a:ext>
            </a:extLst>
          </p:cNvPr>
          <p:cNvSpPr/>
          <p:nvPr/>
        </p:nvSpPr>
        <p:spPr>
          <a:xfrm>
            <a:off x="3397486" y="1530169"/>
            <a:ext cx="543640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состояния здоровья населения;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репродуктивных планов населения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доходов населения и участия в социальных программах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комплексного наблюдения условий жизни населения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рациона питания населения.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78990BE-B593-8274-8BC3-F4734101E4CE}"/>
              </a:ext>
            </a:extLst>
          </p:cNvPr>
          <p:cNvSpPr txBox="1"/>
          <p:nvPr/>
        </p:nvSpPr>
        <p:spPr>
          <a:xfrm>
            <a:off x="243397" y="3084545"/>
            <a:ext cx="3218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Выборочных обследований (наблюдений) домохозяйств и граждан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D5D6AF9-A76B-B9B5-4AE9-525E880817DF}"/>
              </a:ext>
            </a:extLst>
          </p:cNvPr>
          <p:cNvSpPr/>
          <p:nvPr/>
        </p:nvSpPr>
        <p:spPr>
          <a:xfrm>
            <a:off x="3377211" y="2854969"/>
            <a:ext cx="74008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рабочей силы;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по вопросам использования населением информационных технологий и информационно-телекоммуникационных сетей;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за сельскохозяйственной деятельностью личных подсобных и других индивидуальных хозяйств граждан.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B5666D0-E1C6-A723-1B5D-208D9CB76878}"/>
              </a:ext>
            </a:extLst>
          </p:cNvPr>
          <p:cNvSpPr txBox="1"/>
          <p:nvPr/>
        </p:nvSpPr>
        <p:spPr>
          <a:xfrm>
            <a:off x="350034" y="4457701"/>
            <a:ext cx="3049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Сплошных и выборочных наблюдений юридических лиц и индивидуальных предпринимателей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A995B429-6940-1A43-BFBE-4EB449C35B75}"/>
              </a:ext>
            </a:extLst>
          </p:cNvPr>
          <p:cNvSpPr/>
          <p:nvPr/>
        </p:nvSpPr>
        <p:spPr>
          <a:xfrm>
            <a:off x="3401746" y="4307792"/>
            <a:ext cx="75203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численности и заработной платы работников по категориям в организациях социальной сферы и науки;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за индивидуальными предпринимателями, осуществляющими перевозку грузов на коммерческой основе;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за индивидуальными предпринимателями, осуществляющими деятельность в  розничной торговле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за объёмами продажи товаров на розничных рынках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за деятельностью социально ориентированных некоммерческих организаций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за затратами на производство и продажу продукции (товаров, работ и услуг).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9256DDD4-F740-F123-0347-C424F2392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79" y="305884"/>
            <a:ext cx="1205096" cy="1201079"/>
          </a:xfrm>
          <a:prstGeom prst="rect">
            <a:avLst/>
          </a:prstGeom>
        </p:spPr>
      </p:pic>
      <p:sp>
        <p:nvSpPr>
          <p:cNvPr id="19" name="Номер слайда 1">
            <a:extLst>
              <a:ext uri="{FF2B5EF4-FFF2-40B4-BE49-F238E27FC236}">
                <a16:creationId xmlns="" xmlns:a16="http://schemas.microsoft.com/office/drawing/2014/main" id="{4BB2FC32-E290-C94F-3FC6-C9C41A395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56693" y="6500813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8127BE1-17F2-5D16-F3A2-042A90AAA3AE}"/>
              </a:ext>
            </a:extLst>
          </p:cNvPr>
          <p:cNvSpPr/>
          <p:nvPr/>
        </p:nvSpPr>
        <p:spPr>
          <a:xfrm>
            <a:off x="364489" y="1479894"/>
            <a:ext cx="3097051" cy="12997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5AAD19-9B57-6128-444D-CF624699653D}"/>
              </a:ext>
            </a:extLst>
          </p:cNvPr>
          <p:cNvSpPr txBox="1"/>
          <p:nvPr/>
        </p:nvSpPr>
        <p:spPr>
          <a:xfrm>
            <a:off x="284069" y="1519363"/>
            <a:ext cx="3218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Выборочных обследований домохозяйств по социально-демографическим проблемам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C6B11606-3423-4AAC-0745-24839AFE861A}"/>
              </a:ext>
            </a:extLst>
          </p:cNvPr>
          <p:cNvCxnSpPr>
            <a:cxnSpLocks/>
          </p:cNvCxnSpPr>
          <p:nvPr/>
        </p:nvCxnSpPr>
        <p:spPr>
          <a:xfrm>
            <a:off x="3464871" y="2779684"/>
            <a:ext cx="747650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9BF7E64F-2622-DF76-A2CE-014811A52318}"/>
              </a:ext>
            </a:extLst>
          </p:cNvPr>
          <p:cNvCxnSpPr>
            <a:cxnSpLocks/>
          </p:cNvCxnSpPr>
          <p:nvPr/>
        </p:nvCxnSpPr>
        <p:spPr>
          <a:xfrm>
            <a:off x="3445621" y="4262586"/>
            <a:ext cx="7476502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6A22CBA0-9800-F4BB-5304-E2711CA64278}"/>
              </a:ext>
            </a:extLst>
          </p:cNvPr>
          <p:cNvCxnSpPr>
            <a:cxnSpLocks/>
          </p:cNvCxnSpPr>
          <p:nvPr/>
        </p:nvCxnSpPr>
        <p:spPr>
          <a:xfrm>
            <a:off x="350034" y="6385297"/>
            <a:ext cx="10640045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9D7883D8-4D3A-C039-29EB-69EB1AB45BFC}"/>
              </a:ext>
            </a:extLst>
          </p:cNvPr>
          <p:cNvGrpSpPr/>
          <p:nvPr/>
        </p:nvGrpSpPr>
        <p:grpSpPr>
          <a:xfrm>
            <a:off x="2007435" y="159923"/>
            <a:ext cx="9634766" cy="631395"/>
            <a:chOff x="1478568" y="5109584"/>
            <a:chExt cx="10388363" cy="631395"/>
          </a:xfrm>
        </p:grpSpPr>
        <p:sp>
          <p:nvSpPr>
            <p:cNvPr id="5" name="object 9">
              <a:extLst>
                <a:ext uri="{FF2B5EF4-FFF2-40B4-BE49-F238E27FC236}">
                  <a16:creationId xmlns="" xmlns:a16="http://schemas.microsoft.com/office/drawing/2014/main" id="{A24BA90B-51EF-9392-9657-AB664FB76A0F}"/>
                </a:ext>
              </a:extLst>
            </p:cNvPr>
            <p:cNvSpPr/>
            <p:nvPr/>
          </p:nvSpPr>
          <p:spPr>
            <a:xfrm>
              <a:off x="1478568" y="5265628"/>
              <a:ext cx="2282091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="" xmlns:a16="http://schemas.microsoft.com/office/drawing/2014/main" id="{BB03AFE2-AE0F-FCC3-ADC3-ACB5B9B5D9F2}"/>
                </a:ext>
              </a:extLst>
            </p:cNvPr>
            <p:cNvGrpSpPr/>
            <p:nvPr/>
          </p:nvGrpSpPr>
          <p:grpSpPr>
            <a:xfrm>
              <a:off x="3833547" y="5109584"/>
              <a:ext cx="8033384" cy="281958"/>
              <a:chOff x="3833547" y="5109584"/>
              <a:chExt cx="8033384" cy="281958"/>
            </a:xfrm>
          </p:grpSpPr>
          <p:sp>
            <p:nvSpPr>
              <p:cNvPr id="16" name="object 11">
                <a:extLst>
                  <a:ext uri="{FF2B5EF4-FFF2-40B4-BE49-F238E27FC236}">
                    <a16:creationId xmlns="" xmlns:a16="http://schemas.microsoft.com/office/drawing/2014/main" id="{A51B0079-6584-D1ED-CC3E-54D57F437A12}"/>
                  </a:ext>
                </a:extLst>
              </p:cNvPr>
              <p:cNvSpPr/>
              <p:nvPr/>
            </p:nvSpPr>
            <p:spPr>
              <a:xfrm>
                <a:off x="4020518" y="5272737"/>
                <a:ext cx="7846413" cy="118805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0" name="Группа 19">
                <a:extLst>
                  <a:ext uri="{FF2B5EF4-FFF2-40B4-BE49-F238E27FC236}">
                    <a16:creationId xmlns="" xmlns:a16="http://schemas.microsoft.com/office/drawing/2014/main" id="{39411E4F-9754-9EB1-BD61-CB2A2940E11E}"/>
                  </a:ext>
                </a:extLst>
              </p:cNvPr>
              <p:cNvGrpSpPr/>
              <p:nvPr/>
            </p:nvGrpSpPr>
            <p:grpSpPr>
              <a:xfrm>
                <a:off x="3833547" y="5109584"/>
                <a:ext cx="4765392" cy="219835"/>
                <a:chOff x="-1859936" y="2712291"/>
                <a:chExt cx="4765392" cy="219835"/>
              </a:xfrm>
            </p:grpSpPr>
            <p:sp>
              <p:nvSpPr>
                <p:cNvPr id="21" name="object 12">
                  <a:extLst>
                    <a:ext uri="{FF2B5EF4-FFF2-40B4-BE49-F238E27FC236}">
                      <a16:creationId xmlns="" xmlns:a16="http://schemas.microsoft.com/office/drawing/2014/main" id="{C7A2705E-341F-7582-7ADA-C2FFB8CE27BB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" name="object 12">
                  <a:extLst>
                    <a:ext uri="{FF2B5EF4-FFF2-40B4-BE49-F238E27FC236}">
                      <a16:creationId xmlns="" xmlns:a16="http://schemas.microsoft.com/office/drawing/2014/main" id="{BD520D32-1B59-E0CB-8D74-669654F225BA}"/>
                    </a:ext>
                  </a:extLst>
                </p:cNvPr>
                <p:cNvSpPr/>
                <p:nvPr/>
              </p:nvSpPr>
              <p:spPr>
                <a:xfrm>
                  <a:off x="-1859936" y="2828412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14759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955" y="457399"/>
            <a:ext cx="4320481" cy="492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ТЕКУЩАЯ РАБОТА</a:t>
            </a:r>
            <a:endParaRPr lang="en-US" sz="2600" b="1" dirty="0">
              <a:solidFill>
                <a:srgbClr val="3342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9986019" y="6500813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1E1E81E-3451-0E05-C364-65BCA5FF1E54}"/>
              </a:ext>
            </a:extLst>
          </p:cNvPr>
          <p:cNvSpPr/>
          <p:nvPr/>
        </p:nvSpPr>
        <p:spPr>
          <a:xfrm>
            <a:off x="1784905" y="1313339"/>
            <a:ext cx="9506197" cy="784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solidFill>
                  <a:srgbClr val="334286"/>
                </a:solidFill>
              </a:rPr>
              <a:t>Произведены ретроспективные пересчёты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показателей дифференциации доходов населения за 2018-2020 годы и показателей денежных доходов и расходов населения за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I-IV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кварталы 2018-2020 годов в связи с корректировкой объёма платных услуг.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3DD08F51-7B5E-3E3A-B1E8-BC2C6308A425}"/>
              </a:ext>
            </a:extLst>
          </p:cNvPr>
          <p:cNvSpPr/>
          <p:nvPr/>
        </p:nvSpPr>
        <p:spPr>
          <a:xfrm>
            <a:off x="1777107" y="2311467"/>
            <a:ext cx="9506197" cy="784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solidFill>
                  <a:srgbClr val="334286"/>
                </a:solidFill>
              </a:rPr>
              <a:t>Выполнялись подробные аналитические пояснения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 ежемесячному расчёту  показателя «Индекс выпуска товаров и услуг по базовым видам экономической деятельности» по видам деятельности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«Промышленность», «Строительство», «Розничная и оптовая торговля», «Сельское хозяйство», «Транспорт».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3D893075-F680-9396-119C-70D16D8D7EBE}"/>
              </a:ext>
            </a:extLst>
          </p:cNvPr>
          <p:cNvSpPr/>
          <p:nvPr/>
        </p:nvSpPr>
        <p:spPr>
          <a:xfrm>
            <a:off x="1777106" y="3308156"/>
            <a:ext cx="9506197" cy="2680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solidFill>
                  <a:srgbClr val="334286"/>
                </a:solidFill>
              </a:rPr>
              <a:t>Проведены работы </a:t>
            </a:r>
            <a:r>
              <a:rPr lang="en-US" sz="1400" dirty="0">
                <a:solidFill>
                  <a:srgbClr val="334286"/>
                </a:solidFill>
              </a:rPr>
              <a:t>:</a:t>
            </a:r>
            <a:endParaRPr lang="ru-RU" sz="1400" dirty="0">
              <a:solidFill>
                <a:srgbClr val="334286"/>
              </a:solidFill>
            </a:endParaRPr>
          </a:p>
          <a:p>
            <a:pPr marL="285750" indent="-285750" algn="just">
              <a:lnSpc>
                <a:spcPct val="110000"/>
              </a:lnSpc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апробации экономических описаний по формам № 1-предприятие «Основные сведения о деятельности организации», Приложение к форме №1-предприятие № ТЗВ-ХХХ «Сведения о расходах на производство и продажу продукции (товаров, работ и услуг) организации с основным видом деятельности…за 2021 год», </a:t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№ П-2 (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инвест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«Сведения об инвестиционной деятельности»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№ П-6 «Сведения о финансовых вложениях и обязательствах»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pPr marL="285750" indent="-285750" algn="just">
              <a:lnSpc>
                <a:spcPct val="110000"/>
              </a:lnSpc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апробации и внедрению специализированного программного обеспечения обработки данных материалов выборочных обследований населения и домохозяйств для проведения опроса населения и обработки данных выборочного обследования  рабочей силы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pPr marL="285750" indent="-285750" algn="just">
              <a:lnSpc>
                <a:spcPct val="110000"/>
              </a:lnSpc>
              <a:buFontTx/>
              <a:buChar char="-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апробации информационной системы по сбору больших данных (из различных источников для использования их в расчётах индекса потребительских цен и статистики торговли).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62067614-C6D6-C936-17B3-643F48B92A23}"/>
              </a:ext>
            </a:extLst>
          </p:cNvPr>
          <p:cNvCxnSpPr>
            <a:cxnSpLocks/>
          </p:cNvCxnSpPr>
          <p:nvPr/>
        </p:nvCxnSpPr>
        <p:spPr>
          <a:xfrm>
            <a:off x="1911498" y="2161067"/>
            <a:ext cx="9362180" cy="0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B0AE3DB-8F64-AD28-5801-8D8B5C72BB97}"/>
              </a:ext>
            </a:extLst>
          </p:cNvPr>
          <p:cNvCxnSpPr>
            <a:cxnSpLocks/>
          </p:cNvCxnSpPr>
          <p:nvPr/>
        </p:nvCxnSpPr>
        <p:spPr>
          <a:xfrm>
            <a:off x="1882623" y="3178445"/>
            <a:ext cx="9362180" cy="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0079727-27EB-6A7C-8F1D-DBBD6798D0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2" y="1151358"/>
            <a:ext cx="1080119" cy="10765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29E4B9B-A786-63A4-2ED3-F87228DA1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1" y="4081041"/>
            <a:ext cx="1283972" cy="12796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9348C53-067C-E9EF-407F-59BE30117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1" y="2346244"/>
            <a:ext cx="999591" cy="85389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4046CFE6-3AE8-7E68-0BE9-74D80B2C9964}"/>
              </a:ext>
            </a:extLst>
          </p:cNvPr>
          <p:cNvGrpSpPr/>
          <p:nvPr/>
        </p:nvGrpSpPr>
        <p:grpSpPr>
          <a:xfrm>
            <a:off x="2007435" y="159923"/>
            <a:ext cx="9634766" cy="631395"/>
            <a:chOff x="1478568" y="5109584"/>
            <a:chExt cx="10388363" cy="631395"/>
          </a:xfrm>
        </p:grpSpPr>
        <p:sp>
          <p:nvSpPr>
            <p:cNvPr id="5" name="object 9">
              <a:extLst>
                <a:ext uri="{FF2B5EF4-FFF2-40B4-BE49-F238E27FC236}">
                  <a16:creationId xmlns="" xmlns:a16="http://schemas.microsoft.com/office/drawing/2014/main" id="{3450BDBE-E8E0-ADC5-AB11-9EC50E82D9FB}"/>
                </a:ext>
              </a:extLst>
            </p:cNvPr>
            <p:cNvSpPr/>
            <p:nvPr/>
          </p:nvSpPr>
          <p:spPr>
            <a:xfrm>
              <a:off x="1478568" y="5265628"/>
              <a:ext cx="2934906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="" xmlns:a16="http://schemas.microsoft.com/office/drawing/2014/main" id="{DFE225CD-DD95-3171-893F-FB4201DA842C}"/>
                </a:ext>
              </a:extLst>
            </p:cNvPr>
            <p:cNvGrpSpPr/>
            <p:nvPr/>
          </p:nvGrpSpPr>
          <p:grpSpPr>
            <a:xfrm>
              <a:off x="4490796" y="5109584"/>
              <a:ext cx="7376135" cy="294475"/>
              <a:chOff x="4490796" y="5109584"/>
              <a:chExt cx="7376135" cy="294475"/>
            </a:xfrm>
          </p:grpSpPr>
          <p:sp>
            <p:nvSpPr>
              <p:cNvPr id="7" name="object 11">
                <a:extLst>
                  <a:ext uri="{FF2B5EF4-FFF2-40B4-BE49-F238E27FC236}">
                    <a16:creationId xmlns="" xmlns:a16="http://schemas.microsoft.com/office/drawing/2014/main" id="{F1429A72-22C7-B297-A174-9BDE3CEA7F14}"/>
                  </a:ext>
                </a:extLst>
              </p:cNvPr>
              <p:cNvSpPr/>
              <p:nvPr/>
            </p:nvSpPr>
            <p:spPr>
              <a:xfrm>
                <a:off x="4646394" y="5272737"/>
                <a:ext cx="7220537" cy="13132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="" xmlns:a16="http://schemas.microsoft.com/office/drawing/2014/main" id="{1D458012-24A5-5CE8-7E82-0BDD49FAF041}"/>
                  </a:ext>
                </a:extLst>
              </p:cNvPr>
              <p:cNvGrpSpPr/>
              <p:nvPr/>
            </p:nvGrpSpPr>
            <p:grpSpPr>
              <a:xfrm>
                <a:off x="4490796" y="5109584"/>
                <a:ext cx="4108143" cy="219835"/>
                <a:chOff x="-1202687" y="2712291"/>
                <a:chExt cx="4108143" cy="219835"/>
              </a:xfrm>
            </p:grpSpPr>
            <p:sp>
              <p:nvSpPr>
                <p:cNvPr id="20" name="object 12">
                  <a:extLst>
                    <a:ext uri="{FF2B5EF4-FFF2-40B4-BE49-F238E27FC236}">
                      <a16:creationId xmlns="" xmlns:a16="http://schemas.microsoft.com/office/drawing/2014/main" id="{730FA30D-8A5B-EC19-5854-209DF0B4C6A2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" name="object 12">
                  <a:extLst>
                    <a:ext uri="{FF2B5EF4-FFF2-40B4-BE49-F238E27FC236}">
                      <a16:creationId xmlns="" xmlns:a16="http://schemas.microsoft.com/office/drawing/2014/main" id="{34E357D3-09CD-A782-07DE-A287717C6850}"/>
                    </a:ext>
                  </a:extLst>
                </p:cNvPr>
                <p:cNvSpPr/>
                <p:nvPr/>
              </p:nvSpPr>
              <p:spPr>
                <a:xfrm>
                  <a:off x="-1202687" y="2828412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293DA0C6-E49F-42F5-70FD-7CC1F24404AF}"/>
              </a:ext>
            </a:extLst>
          </p:cNvPr>
          <p:cNvCxnSpPr>
            <a:cxnSpLocks/>
          </p:cNvCxnSpPr>
          <p:nvPr/>
        </p:nvCxnSpPr>
        <p:spPr>
          <a:xfrm>
            <a:off x="1847188" y="6097265"/>
            <a:ext cx="928903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66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92ABC19-2F76-10BD-1D42-1AD02FA64EC5}"/>
              </a:ext>
            </a:extLst>
          </p:cNvPr>
          <p:cNvSpPr/>
          <p:nvPr/>
        </p:nvSpPr>
        <p:spPr>
          <a:xfrm>
            <a:off x="1610913" y="1188284"/>
            <a:ext cx="9663691" cy="1021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solidFill>
                  <a:srgbClr val="334286"/>
                </a:solidFill>
              </a:rPr>
              <a:t>Осуществлялись мероприятия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актуализации текущего состояния АС ГС ОФСН-2022 на 31.12.2022 и формированию фиксированного состояния на 01.01.2023.</a:t>
            </a:r>
          </a:p>
          <a:p>
            <a:pPr algn="just">
              <a:lnSpc>
                <a:spcPct val="110000"/>
              </a:lnSpc>
            </a:pPr>
            <a:r>
              <a:rPr lang="ru-RU" sz="1400" dirty="0">
                <a:solidFill>
                  <a:srgbClr val="334286"/>
                </a:solidFill>
              </a:rPr>
              <a:t>Загружена информация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 принадлежности юридических лиц к государственному сектору экономики, полученная от Министерства имущественных отношений Мурманской области.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16CD093A-8989-5E88-5835-EE9D778C17C5}"/>
              </a:ext>
            </a:extLst>
          </p:cNvPr>
          <p:cNvSpPr/>
          <p:nvPr/>
        </p:nvSpPr>
        <p:spPr>
          <a:xfrm>
            <a:off x="1670292" y="2969358"/>
            <a:ext cx="9632434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solidFill>
                  <a:srgbClr val="334286"/>
                </a:solidFill>
              </a:rPr>
              <a:t>Продолжено взаимодействие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УФСН России по Мурманской области по вопросу проверки достоверности сведений о юридическом адресе юридических лиц.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DCC5BEC-B9A1-E6B1-8B4C-285B0BB5FF0C}"/>
              </a:ext>
            </a:extLst>
          </p:cNvPr>
          <p:cNvSpPr/>
          <p:nvPr/>
        </p:nvSpPr>
        <p:spPr>
          <a:xfrm>
            <a:off x="480963" y="552649"/>
            <a:ext cx="4320481" cy="4308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ТЕКУЩАЯ РАБОТА</a:t>
            </a:r>
            <a:endParaRPr lang="en-US" sz="2200" b="1" dirty="0">
              <a:solidFill>
                <a:srgbClr val="3342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9696DCC-4B94-5F12-8F79-8A49D7350723}"/>
              </a:ext>
            </a:extLst>
          </p:cNvPr>
          <p:cNvSpPr/>
          <p:nvPr/>
        </p:nvSpPr>
        <p:spPr>
          <a:xfrm>
            <a:off x="1621784" y="2269742"/>
            <a:ext cx="9615669" cy="547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solidFill>
                  <a:srgbClr val="334286"/>
                </a:solidFill>
              </a:rPr>
              <a:t>Проводилась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>
                <a:solidFill>
                  <a:srgbClr val="334286"/>
                </a:solidFill>
              </a:rPr>
              <a:t>работа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по актуализации информационного фонда АС ГС ОФСН, повышения качества Статистического регистра Росстата и наполнения его контактными данными респондентов.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59E6E0B-D142-E4EC-F364-94A47162B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7" y="1368061"/>
            <a:ext cx="905046" cy="90168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3AD56C9-EA4D-8889-15FE-96D9325C850B}"/>
              </a:ext>
            </a:extLst>
          </p:cNvPr>
          <p:cNvSpPr/>
          <p:nvPr/>
        </p:nvSpPr>
        <p:spPr>
          <a:xfrm>
            <a:off x="1767768" y="4274603"/>
            <a:ext cx="5832649" cy="36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defTabSz="533400"/>
            <a:r>
              <a:rPr lang="ru-RU" sz="1400" dirty="0">
                <a:solidFill>
                  <a:srgbClr val="334286"/>
                </a:solidFill>
                <a:latin typeface="Arial" pitchFamily="34" charset="0"/>
                <a:cs typeface="Arial" pitchFamily="34" charset="0"/>
                <a:sym typeface="Symbol"/>
              </a:rPr>
              <a:t>Велись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1400" dirty="0">
                <a:solidFill>
                  <a:srgbClr val="334286"/>
                </a:solidFill>
                <a:latin typeface="Arial" pitchFamily="34" charset="0"/>
                <a:cs typeface="Arial" pitchFamily="34" charset="0"/>
                <a:sym typeface="Wingdings"/>
              </a:rPr>
              <a:t>работы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 в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ИСПДн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 Росстата в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Мурманскстате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.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4C227172-5EE7-2EBE-D71C-B3FC8AD59396}"/>
              </a:ext>
            </a:extLst>
          </p:cNvPr>
          <p:cNvSpPr/>
          <p:nvPr/>
        </p:nvSpPr>
        <p:spPr>
          <a:xfrm>
            <a:off x="1769007" y="3661512"/>
            <a:ext cx="9596315" cy="36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/>
            <a:r>
              <a:rPr lang="ru-RU" sz="14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Осуществлялось взаимодействие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со службами консультационной и технической поддержки ЕССО и ЦСОД, со специализированными операторами связи.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5E1694F2-B508-677D-3440-390A46712FF5}"/>
              </a:ext>
            </a:extLst>
          </p:cNvPr>
          <p:cNvSpPr/>
          <p:nvPr/>
        </p:nvSpPr>
        <p:spPr>
          <a:xfrm>
            <a:off x="1753036" y="4932124"/>
            <a:ext cx="9567439" cy="36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/>
            <a:r>
              <a:rPr lang="ru-RU" sz="14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Проведены мероприятия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по подготовке к аттестации автоматизированных рабочих мест для обработки информации ограниченного доступа, не составляющей государственной тайны.</a:t>
            </a:r>
          </a:p>
        </p:txBody>
      </p:sp>
      <p:sp>
        <p:nvSpPr>
          <p:cNvPr id="20" name="Номер слайда 1">
            <a:extLst>
              <a:ext uri="{FF2B5EF4-FFF2-40B4-BE49-F238E27FC236}">
                <a16:creationId xmlns="" xmlns:a16="http://schemas.microsoft.com/office/drawing/2014/main" id="{4133153C-96CC-60E2-1DAD-79D9B90B5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56693" y="6500813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C2C367A-707F-8F40-1339-DF3DAF903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" y="3064203"/>
            <a:ext cx="1046863" cy="7375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E558BDB-8ECF-0179-F547-4EF81EF82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2" y="4308250"/>
            <a:ext cx="1089995" cy="1086361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53FBA150-003B-D535-40B2-27AD814BB311}"/>
              </a:ext>
            </a:extLst>
          </p:cNvPr>
          <p:cNvGrpSpPr/>
          <p:nvPr/>
        </p:nvGrpSpPr>
        <p:grpSpPr>
          <a:xfrm>
            <a:off x="2007435" y="159923"/>
            <a:ext cx="9634766" cy="631395"/>
            <a:chOff x="1478568" y="5109584"/>
            <a:chExt cx="10388363" cy="631395"/>
          </a:xfrm>
        </p:grpSpPr>
        <p:sp>
          <p:nvSpPr>
            <p:cNvPr id="6" name="object 9">
              <a:extLst>
                <a:ext uri="{FF2B5EF4-FFF2-40B4-BE49-F238E27FC236}">
                  <a16:creationId xmlns="" xmlns:a16="http://schemas.microsoft.com/office/drawing/2014/main" id="{1DE0364D-EACE-147C-4EAF-19CA7C789FE4}"/>
                </a:ext>
              </a:extLst>
            </p:cNvPr>
            <p:cNvSpPr/>
            <p:nvPr/>
          </p:nvSpPr>
          <p:spPr>
            <a:xfrm>
              <a:off x="1478568" y="5265628"/>
              <a:ext cx="2934906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2976F73E-09C4-1470-DCCA-5CD5D6866197}"/>
                </a:ext>
              </a:extLst>
            </p:cNvPr>
            <p:cNvGrpSpPr/>
            <p:nvPr/>
          </p:nvGrpSpPr>
          <p:grpSpPr>
            <a:xfrm>
              <a:off x="4490796" y="5109584"/>
              <a:ext cx="7376135" cy="294475"/>
              <a:chOff x="4490796" y="5109584"/>
              <a:chExt cx="7376135" cy="294475"/>
            </a:xfrm>
          </p:grpSpPr>
          <p:sp>
            <p:nvSpPr>
              <p:cNvPr id="14" name="object 11">
                <a:extLst>
                  <a:ext uri="{FF2B5EF4-FFF2-40B4-BE49-F238E27FC236}">
                    <a16:creationId xmlns="" xmlns:a16="http://schemas.microsoft.com/office/drawing/2014/main" id="{A433DED8-515D-2A38-64A5-F82B661FF474}"/>
                  </a:ext>
                </a:extLst>
              </p:cNvPr>
              <p:cNvSpPr/>
              <p:nvPr/>
            </p:nvSpPr>
            <p:spPr>
              <a:xfrm>
                <a:off x="4646394" y="5272737"/>
                <a:ext cx="7220537" cy="13132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9" name="Группа 18">
                <a:extLst>
                  <a:ext uri="{FF2B5EF4-FFF2-40B4-BE49-F238E27FC236}">
                    <a16:creationId xmlns="" xmlns:a16="http://schemas.microsoft.com/office/drawing/2014/main" id="{4A0EE1D7-B7E8-B675-C773-A14A3FAD8C35}"/>
                  </a:ext>
                </a:extLst>
              </p:cNvPr>
              <p:cNvGrpSpPr/>
              <p:nvPr/>
            </p:nvGrpSpPr>
            <p:grpSpPr>
              <a:xfrm>
                <a:off x="4490796" y="5109584"/>
                <a:ext cx="4108143" cy="219835"/>
                <a:chOff x="-1202687" y="2712291"/>
                <a:chExt cx="4108143" cy="219835"/>
              </a:xfrm>
            </p:grpSpPr>
            <p:sp>
              <p:nvSpPr>
                <p:cNvPr id="21" name="object 12">
                  <a:extLst>
                    <a:ext uri="{FF2B5EF4-FFF2-40B4-BE49-F238E27FC236}">
                      <a16:creationId xmlns="" xmlns:a16="http://schemas.microsoft.com/office/drawing/2014/main" id="{CEDEFAAD-E9B4-8041-29CE-CE72C7B7E465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" name="object 12">
                  <a:extLst>
                    <a:ext uri="{FF2B5EF4-FFF2-40B4-BE49-F238E27FC236}">
                      <a16:creationId xmlns="" xmlns:a16="http://schemas.microsoft.com/office/drawing/2014/main" id="{23CC5930-74B0-1C84-D132-2B6A12F554D4}"/>
                    </a:ext>
                  </a:extLst>
                </p:cNvPr>
                <p:cNvSpPr/>
                <p:nvPr/>
              </p:nvSpPr>
              <p:spPr>
                <a:xfrm>
                  <a:off x="-1202687" y="2828412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8E161204-394B-56A2-8EAB-E2F2F022C9D6}"/>
              </a:ext>
            </a:extLst>
          </p:cNvPr>
          <p:cNvCxnSpPr>
            <a:cxnSpLocks/>
          </p:cNvCxnSpPr>
          <p:nvPr/>
        </p:nvCxnSpPr>
        <p:spPr>
          <a:xfrm>
            <a:off x="1808500" y="5496467"/>
            <a:ext cx="9592898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989AC30E-5B91-9FE3-B877-DBDD46B3AC29}"/>
              </a:ext>
            </a:extLst>
          </p:cNvPr>
          <p:cNvCxnSpPr>
            <a:cxnSpLocks/>
          </p:cNvCxnSpPr>
          <p:nvPr/>
        </p:nvCxnSpPr>
        <p:spPr>
          <a:xfrm>
            <a:off x="1808500" y="4112203"/>
            <a:ext cx="9494226" cy="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49C5AA57-9925-C965-2EFE-C31EA7C7E197}"/>
              </a:ext>
            </a:extLst>
          </p:cNvPr>
          <p:cNvCxnSpPr>
            <a:cxnSpLocks/>
          </p:cNvCxnSpPr>
          <p:nvPr/>
        </p:nvCxnSpPr>
        <p:spPr>
          <a:xfrm>
            <a:off x="1735287" y="2928913"/>
            <a:ext cx="9567439" cy="0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71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955" y="447774"/>
            <a:ext cx="4320481" cy="492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ТЕКУЩАЯ РАБОТА</a:t>
            </a:r>
            <a:endParaRPr lang="en-US" sz="2600" b="1" dirty="0">
              <a:solidFill>
                <a:srgbClr val="3342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9986019" y="6500813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697008" y="1559563"/>
            <a:ext cx="6729171" cy="36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/>
            <a:r>
              <a:rPr lang="ru-RU" sz="1400" dirty="0">
                <a:solidFill>
                  <a:srgbClr val="334286"/>
                </a:solidFill>
                <a:latin typeface="Arial" pitchFamily="34" charset="0"/>
                <a:cs typeface="Arial" pitchFamily="34" charset="0"/>
                <a:sym typeface="Symbol"/>
              </a:rPr>
              <a:t>Менялось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1400" dirty="0">
                <a:solidFill>
                  <a:srgbClr val="334286"/>
                </a:solidFill>
                <a:latin typeface="Arial" pitchFamily="34" charset="0"/>
                <a:cs typeface="Arial" pitchFamily="34" charset="0"/>
                <a:sym typeface="Symbol"/>
              </a:rPr>
              <a:t>наполнение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информационного ресурса </a:t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«В помощь респонденту» на сайте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Мурманскстата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algn="ctr" defTabSz="533400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(проводилось обновление каталогов организаций, </a:t>
            </a:r>
          </a:p>
          <a:p>
            <a:pPr algn="ctr" defTabSz="533400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периодичности предоставления форм и комментариев к ним, </a:t>
            </a:r>
          </a:p>
          <a:p>
            <a:pPr algn="ctr" defTabSz="533400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вносились изменения в списки исполнителей).</a:t>
            </a:r>
          </a:p>
          <a:p>
            <a:pPr algn="ctr" defTabSz="533400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Symbol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85" y="912689"/>
            <a:ext cx="3374762" cy="215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1C057CA-97BA-E3BF-4058-0BC99C0D674A}"/>
              </a:ext>
            </a:extLst>
          </p:cNvPr>
          <p:cNvSpPr/>
          <p:nvPr/>
        </p:nvSpPr>
        <p:spPr>
          <a:xfrm>
            <a:off x="4429590" y="3755688"/>
            <a:ext cx="39604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3400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Продолжилось развитие информационной системы </a:t>
            </a:r>
            <a:r>
              <a:rPr lang="ru-RU" sz="1400" dirty="0">
                <a:solidFill>
                  <a:srgbClr val="334286"/>
                </a:solidFill>
                <a:latin typeface="Arial" pitchFamily="34" charset="0"/>
                <a:cs typeface="Arial" pitchFamily="34" charset="0"/>
                <a:sym typeface="Symbol"/>
              </a:rPr>
              <a:t>«Административные правонарушения» </a:t>
            </a:r>
            <a:br>
              <a:rPr lang="ru-RU" sz="1400" dirty="0">
                <a:solidFill>
                  <a:srgbClr val="334286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(выполнялись работы по актуализации выходных документов) и </a:t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системы искусственного интеллекта «</a:t>
            </a:r>
            <a:r>
              <a:rPr lang="ru-RU" sz="1400" dirty="0" err="1">
                <a:solidFill>
                  <a:srgbClr val="334286"/>
                </a:solidFill>
                <a:latin typeface="Arial" pitchFamily="34" charset="0"/>
                <a:cs typeface="Arial" pitchFamily="34" charset="0"/>
                <a:sym typeface="Symbol"/>
              </a:rPr>
              <a:t>Нейростат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».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E1D82BF-F188-883A-3CFB-93704B87CA9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2586" y="3576985"/>
            <a:ext cx="3446770" cy="25761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73042F01-B5CD-B558-97A6-688EAE7E6FB9}"/>
              </a:ext>
            </a:extLst>
          </p:cNvPr>
          <p:cNvCxnSpPr>
            <a:cxnSpLocks/>
          </p:cNvCxnSpPr>
          <p:nvPr/>
        </p:nvCxnSpPr>
        <p:spPr>
          <a:xfrm>
            <a:off x="3937347" y="3110250"/>
            <a:ext cx="748883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5616F3C-709D-0DA8-1479-D09BB50257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30" y="3496098"/>
            <a:ext cx="2772308" cy="274518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ECE578D6-A0B2-5574-8223-A7F779E19FCA}"/>
              </a:ext>
            </a:extLst>
          </p:cNvPr>
          <p:cNvSpPr/>
          <p:nvPr/>
        </p:nvSpPr>
        <p:spPr>
          <a:xfrm>
            <a:off x="562585" y="3071394"/>
            <a:ext cx="33747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Информационный ресурс </a:t>
            </a:r>
            <a:br>
              <a:rPr lang="ru-RU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«В помощь респонденту»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C643E017-EB10-725A-82CB-2631A2CE9C3F}"/>
              </a:ext>
            </a:extLst>
          </p:cNvPr>
          <p:cNvGrpSpPr/>
          <p:nvPr/>
        </p:nvGrpSpPr>
        <p:grpSpPr>
          <a:xfrm>
            <a:off x="2007435" y="159923"/>
            <a:ext cx="9634766" cy="631395"/>
            <a:chOff x="1478568" y="5109584"/>
            <a:chExt cx="10388363" cy="631395"/>
          </a:xfrm>
        </p:grpSpPr>
        <p:sp>
          <p:nvSpPr>
            <p:cNvPr id="5" name="object 9">
              <a:extLst>
                <a:ext uri="{FF2B5EF4-FFF2-40B4-BE49-F238E27FC236}">
                  <a16:creationId xmlns="" xmlns:a16="http://schemas.microsoft.com/office/drawing/2014/main" id="{19C952A4-143B-852A-EB37-2560CF3FE720}"/>
                </a:ext>
              </a:extLst>
            </p:cNvPr>
            <p:cNvSpPr/>
            <p:nvPr/>
          </p:nvSpPr>
          <p:spPr>
            <a:xfrm>
              <a:off x="1478568" y="5265628"/>
              <a:ext cx="2934906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="" xmlns:a16="http://schemas.microsoft.com/office/drawing/2014/main" id="{58871847-2023-FAE8-8FDC-36FEDC119E36}"/>
                </a:ext>
              </a:extLst>
            </p:cNvPr>
            <p:cNvGrpSpPr/>
            <p:nvPr/>
          </p:nvGrpSpPr>
          <p:grpSpPr>
            <a:xfrm>
              <a:off x="4490796" y="5109584"/>
              <a:ext cx="7376135" cy="294475"/>
              <a:chOff x="4490796" y="5109584"/>
              <a:chExt cx="7376135" cy="294475"/>
            </a:xfrm>
          </p:grpSpPr>
          <p:sp>
            <p:nvSpPr>
              <p:cNvPr id="7" name="object 11">
                <a:extLst>
                  <a:ext uri="{FF2B5EF4-FFF2-40B4-BE49-F238E27FC236}">
                    <a16:creationId xmlns="" xmlns:a16="http://schemas.microsoft.com/office/drawing/2014/main" id="{512C1003-BBF6-1793-7F03-C8AF9A3F5941}"/>
                  </a:ext>
                </a:extLst>
              </p:cNvPr>
              <p:cNvSpPr/>
              <p:nvPr/>
            </p:nvSpPr>
            <p:spPr>
              <a:xfrm>
                <a:off x="4646394" y="5272737"/>
                <a:ext cx="7220537" cy="13132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8" name="Группа 7">
                <a:extLst>
                  <a:ext uri="{FF2B5EF4-FFF2-40B4-BE49-F238E27FC236}">
                    <a16:creationId xmlns="" xmlns:a16="http://schemas.microsoft.com/office/drawing/2014/main" id="{1B5E83F7-3F1A-DC61-55B4-047F1312F1F7}"/>
                  </a:ext>
                </a:extLst>
              </p:cNvPr>
              <p:cNvGrpSpPr/>
              <p:nvPr/>
            </p:nvGrpSpPr>
            <p:grpSpPr>
              <a:xfrm>
                <a:off x="4490796" y="5109584"/>
                <a:ext cx="4108143" cy="219835"/>
                <a:chOff x="-1202687" y="2712291"/>
                <a:chExt cx="4108143" cy="219835"/>
              </a:xfrm>
            </p:grpSpPr>
            <p:sp>
              <p:nvSpPr>
                <p:cNvPr id="9" name="object 12">
                  <a:extLst>
                    <a:ext uri="{FF2B5EF4-FFF2-40B4-BE49-F238E27FC236}">
                      <a16:creationId xmlns="" xmlns:a16="http://schemas.microsoft.com/office/drawing/2014/main" id="{7BED2713-A92C-0266-CF02-9C48CD88F97B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12">
                  <a:extLst>
                    <a:ext uri="{FF2B5EF4-FFF2-40B4-BE49-F238E27FC236}">
                      <a16:creationId xmlns="" xmlns:a16="http://schemas.microsoft.com/office/drawing/2014/main" id="{4271E0E6-B438-FF57-93A5-1DDE80D1E50E}"/>
                    </a:ext>
                  </a:extLst>
                </p:cNvPr>
                <p:cNvSpPr/>
                <p:nvPr/>
              </p:nvSpPr>
              <p:spPr>
                <a:xfrm>
                  <a:off x="-1202687" y="2828412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28480A0E-0932-4E88-1057-D0E439BA23E2}"/>
              </a:ext>
            </a:extLst>
          </p:cNvPr>
          <p:cNvSpPr/>
          <p:nvPr/>
        </p:nvSpPr>
        <p:spPr>
          <a:xfrm>
            <a:off x="562586" y="6162259"/>
            <a:ext cx="3446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Информационная система </a:t>
            </a:r>
            <a:br>
              <a:rPr lang="ru-RU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«Административные правонарушения»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ECE578D6-A0B2-5574-8223-A7F779E19FCA}"/>
              </a:ext>
            </a:extLst>
          </p:cNvPr>
          <p:cNvSpPr/>
          <p:nvPr/>
        </p:nvSpPr>
        <p:spPr>
          <a:xfrm>
            <a:off x="8629912" y="6288574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810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621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44319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924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405329" algn="l" defTabSz="9621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886395" algn="l" defTabSz="9621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367461" algn="l" defTabSz="9621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48527" algn="l" defTabSz="9621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Функциональная схема системы «</a:t>
            </a:r>
            <a:r>
              <a:rPr lang="ru-RU" sz="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Нейростат</a:t>
            </a:r>
            <a:r>
              <a:rPr lang="ru-RU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452391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955" y="524074"/>
            <a:ext cx="4320481" cy="492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ТЕКУЩАЯ РАБОТА</a:t>
            </a:r>
            <a:endParaRPr lang="en-US" sz="2600" b="1" dirty="0">
              <a:solidFill>
                <a:srgbClr val="3342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9986019" y="6500813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7</a:t>
            </a:fld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24980" y="2356897"/>
            <a:ext cx="4104456" cy="3396111"/>
            <a:chOff x="6742912" y="552648"/>
            <a:chExt cx="5184696" cy="5248623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3995" y="2139441"/>
              <a:ext cx="1801259" cy="1938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6055" y="552648"/>
              <a:ext cx="1911091" cy="3677372"/>
            </a:xfrm>
            <a:prstGeom prst="rect">
              <a:avLst/>
            </a:prstGeom>
          </p:spPr>
        </p:pic>
        <p:sp>
          <p:nvSpPr>
            <p:cNvPr id="24" name="Равнобедренный треугольник 23"/>
            <p:cNvSpPr/>
            <p:nvPr/>
          </p:nvSpPr>
          <p:spPr>
            <a:xfrm>
              <a:off x="6742912" y="4169990"/>
              <a:ext cx="2411088" cy="338665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742912" y="4610407"/>
              <a:ext cx="2421032" cy="11908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 технику наносятся </a:t>
              </a:r>
              <a:b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QR-</a:t>
              </a: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коды, содержащие информацию об </a:t>
              </a:r>
              <a:b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инвентарном номере</a:t>
              </a:r>
            </a:p>
          </p:txBody>
        </p:sp>
        <p:sp>
          <p:nvSpPr>
            <p:cNvPr id="26" name="Равнобедренный треугольник 25"/>
            <p:cNvSpPr/>
            <p:nvPr/>
          </p:nvSpPr>
          <p:spPr>
            <a:xfrm>
              <a:off x="6794655" y="1716300"/>
              <a:ext cx="2411088" cy="338665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806511" y="552648"/>
              <a:ext cx="2430975" cy="10780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QR-</a:t>
              </a: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код сканируется мобильным телефоном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9948681" y="4645262"/>
              <a:ext cx="1978927" cy="1156009"/>
            </a:xfrm>
            <a:prstGeom prst="rect">
              <a:avLst/>
            </a:prstGeom>
            <a:solidFill>
              <a:srgbClr val="FFC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Мобильное приложение считывает информацию с БД</a:t>
              </a:r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 flipV="1">
              <a:off x="10021834" y="4252286"/>
              <a:ext cx="1857878" cy="338665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806511" y="2153828"/>
              <a:ext cx="2395633" cy="1932361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31" name="Равнобедренный треугольник 30"/>
            <p:cNvSpPr/>
            <p:nvPr/>
          </p:nvSpPr>
          <p:spPr>
            <a:xfrm rot="5400000">
              <a:off x="9034578" y="928026"/>
              <a:ext cx="1078058" cy="327305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33A663BD-FAF2-70CD-2919-BAA93112D4EC}"/>
              </a:ext>
            </a:extLst>
          </p:cNvPr>
          <p:cNvSpPr/>
          <p:nvPr/>
        </p:nvSpPr>
        <p:spPr>
          <a:xfrm>
            <a:off x="196381" y="1070741"/>
            <a:ext cx="5221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3400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Продолжала функционировать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ru-RU" sz="1600" dirty="0">
                <a:solidFill>
                  <a:srgbClr val="334286"/>
                </a:solidFill>
                <a:latin typeface="Arial" pitchFamily="34" charset="0"/>
                <a:cs typeface="Arial" pitchFamily="34" charset="0"/>
                <a:sym typeface="Symbol"/>
              </a:rPr>
              <a:t>Цифровая многофункциональная система учёта информационно-коммуникационного оборудования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. 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BE462251-AED0-9952-BB53-0CB9DD2B62E9}"/>
              </a:ext>
            </a:extLst>
          </p:cNvPr>
          <p:cNvSpPr/>
          <p:nvPr/>
        </p:nvSpPr>
        <p:spPr>
          <a:xfrm>
            <a:off x="5703529" y="1074426"/>
            <a:ext cx="5815496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Разработана система обработки обращений «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HelpDesk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367802A-715A-DD35-61AE-16CF32BA6CDE}"/>
              </a:ext>
            </a:extLst>
          </p:cNvPr>
          <p:cNvSpPr txBox="1"/>
          <p:nvPr/>
        </p:nvSpPr>
        <p:spPr>
          <a:xfrm>
            <a:off x="5673553" y="4773003"/>
            <a:ext cx="64036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использованием программного продукта </a:t>
            </a:r>
            <a:r>
              <a:rPr lang="ru-RU" sz="1400" dirty="0">
                <a:solidFill>
                  <a:srgbClr val="334286"/>
                </a:solidFill>
              </a:rPr>
              <a:t>«Электронный почтальон»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произведена массовая рассылка информации об обязательном предоставлении  первичных статистических данных в форме электронного документа, подписанного усиленной квалифицированной электронной почтой.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11017AD5-47EA-EF09-AA4D-D70A8D00212B}"/>
              </a:ext>
            </a:extLst>
          </p:cNvPr>
          <p:cNvCxnSpPr>
            <a:cxnSpLocks/>
          </p:cNvCxnSpPr>
          <p:nvPr/>
        </p:nvCxnSpPr>
        <p:spPr>
          <a:xfrm>
            <a:off x="5449515" y="1128713"/>
            <a:ext cx="0" cy="4824536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5F2B6DEB-A32F-F859-5F69-E94BBEDA4B9B}"/>
              </a:ext>
            </a:extLst>
          </p:cNvPr>
          <p:cNvGrpSpPr/>
          <p:nvPr/>
        </p:nvGrpSpPr>
        <p:grpSpPr>
          <a:xfrm>
            <a:off x="2007435" y="159923"/>
            <a:ext cx="9634766" cy="631395"/>
            <a:chOff x="1478568" y="5109584"/>
            <a:chExt cx="10388363" cy="631395"/>
          </a:xfrm>
        </p:grpSpPr>
        <p:sp>
          <p:nvSpPr>
            <p:cNvPr id="5" name="object 9">
              <a:extLst>
                <a:ext uri="{FF2B5EF4-FFF2-40B4-BE49-F238E27FC236}">
                  <a16:creationId xmlns="" xmlns:a16="http://schemas.microsoft.com/office/drawing/2014/main" id="{EB0D6807-BD61-3E6F-4797-3DAFEDB784F6}"/>
                </a:ext>
              </a:extLst>
            </p:cNvPr>
            <p:cNvSpPr/>
            <p:nvPr/>
          </p:nvSpPr>
          <p:spPr>
            <a:xfrm>
              <a:off x="1478568" y="5265628"/>
              <a:ext cx="2934906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="" xmlns:a16="http://schemas.microsoft.com/office/drawing/2014/main" id="{9B98C61A-CF58-276E-4E31-93630BED23B0}"/>
                </a:ext>
              </a:extLst>
            </p:cNvPr>
            <p:cNvGrpSpPr/>
            <p:nvPr/>
          </p:nvGrpSpPr>
          <p:grpSpPr>
            <a:xfrm>
              <a:off x="4490796" y="5109584"/>
              <a:ext cx="7376135" cy="294475"/>
              <a:chOff x="4490796" y="5109584"/>
              <a:chExt cx="7376135" cy="294475"/>
            </a:xfrm>
          </p:grpSpPr>
          <p:sp>
            <p:nvSpPr>
              <p:cNvPr id="8" name="object 11">
                <a:extLst>
                  <a:ext uri="{FF2B5EF4-FFF2-40B4-BE49-F238E27FC236}">
                    <a16:creationId xmlns="" xmlns:a16="http://schemas.microsoft.com/office/drawing/2014/main" id="{E9EC9AD5-10A2-78B1-19E9-C4ACB377F439}"/>
                  </a:ext>
                </a:extLst>
              </p:cNvPr>
              <p:cNvSpPr/>
              <p:nvPr/>
            </p:nvSpPr>
            <p:spPr>
              <a:xfrm>
                <a:off x="4646394" y="5272737"/>
                <a:ext cx="7220537" cy="13132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9" name="Группа 8">
                <a:extLst>
                  <a:ext uri="{FF2B5EF4-FFF2-40B4-BE49-F238E27FC236}">
                    <a16:creationId xmlns="" xmlns:a16="http://schemas.microsoft.com/office/drawing/2014/main" id="{2AF5B54B-92F6-3210-474B-29AB8A8CB336}"/>
                  </a:ext>
                </a:extLst>
              </p:cNvPr>
              <p:cNvGrpSpPr/>
              <p:nvPr/>
            </p:nvGrpSpPr>
            <p:grpSpPr>
              <a:xfrm>
                <a:off x="4490796" y="5109584"/>
                <a:ext cx="4108143" cy="219835"/>
                <a:chOff x="-1202687" y="2712291"/>
                <a:chExt cx="4108143" cy="219835"/>
              </a:xfrm>
            </p:grpSpPr>
            <p:sp>
              <p:nvSpPr>
                <p:cNvPr id="10" name="object 12">
                  <a:extLst>
                    <a:ext uri="{FF2B5EF4-FFF2-40B4-BE49-F238E27FC236}">
                      <a16:creationId xmlns="" xmlns:a16="http://schemas.microsoft.com/office/drawing/2014/main" id="{C68ED351-0352-DC9F-DB3D-FBF423B1B0AB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12">
                  <a:extLst>
                    <a:ext uri="{FF2B5EF4-FFF2-40B4-BE49-F238E27FC236}">
                      <a16:creationId xmlns="" xmlns:a16="http://schemas.microsoft.com/office/drawing/2014/main" id="{870AE6B9-B7B0-7C00-46BC-20BD34D855C3}"/>
                    </a:ext>
                  </a:extLst>
                </p:cNvPr>
                <p:cNvSpPr/>
                <p:nvPr/>
              </p:nvSpPr>
              <p:spPr>
                <a:xfrm>
                  <a:off x="-1202687" y="2828412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8B24C69-85FF-0F33-5839-7AD4E22D6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5" t="53894" r="35326" b="11845"/>
          <a:stretch/>
        </p:blipFill>
        <p:spPr bwMode="auto">
          <a:xfrm>
            <a:off x="8390466" y="2078899"/>
            <a:ext cx="2891697" cy="18840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B959E62-AB76-0A5A-37C5-71921BE405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18" t="48079" r="38701" b="46067"/>
          <a:stretch/>
        </p:blipFill>
        <p:spPr bwMode="auto">
          <a:xfrm>
            <a:off x="8611277" y="1646629"/>
            <a:ext cx="2490506" cy="359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4D45EB86-D96E-403A-0989-3540845D6067}"/>
              </a:ext>
            </a:extLst>
          </p:cNvPr>
          <p:cNvCxnSpPr>
            <a:cxnSpLocks/>
          </p:cNvCxnSpPr>
          <p:nvPr/>
        </p:nvCxnSpPr>
        <p:spPr>
          <a:xfrm flipH="1">
            <a:off x="5672111" y="4297065"/>
            <a:ext cx="6258124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1941F60-F1F1-87BF-307F-DF8A1FBD9747}"/>
              </a:ext>
            </a:extLst>
          </p:cNvPr>
          <p:cNvSpPr txBox="1"/>
          <p:nvPr/>
        </p:nvSpPr>
        <p:spPr>
          <a:xfrm>
            <a:off x="5536052" y="2121284"/>
            <a:ext cx="2767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позволит снизить временные потери на обработку обращений и заявок внутренних пользователей (сотрудников) на обслуживание техники, консультативную помощь и техническую поддержку за счёт автоматизации операций. </a:t>
            </a:r>
          </a:p>
        </p:txBody>
      </p:sp>
    </p:spTree>
    <p:extLst>
      <p:ext uri="{BB962C8B-B14F-4D97-AF65-F5344CB8AC3E}">
        <p14:creationId xmlns:p14="http://schemas.microsoft.com/office/powerpoint/2010/main" val="3109476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209EBD7-9643-F73C-12BD-97E61DDD3DC8}"/>
              </a:ext>
            </a:extLst>
          </p:cNvPr>
          <p:cNvSpPr/>
          <p:nvPr/>
        </p:nvSpPr>
        <p:spPr>
          <a:xfrm>
            <a:off x="408955" y="552649"/>
            <a:ext cx="4320481" cy="492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ТЕКУЩАЯ РАБОТА</a:t>
            </a:r>
            <a:endParaRPr lang="en-US" sz="2600" b="1" dirty="0">
              <a:solidFill>
                <a:srgbClr val="3342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62F655E-7C9B-2494-9BFC-22F3BFD3F4FC}"/>
              </a:ext>
            </a:extLst>
          </p:cNvPr>
          <p:cNvSpPr/>
          <p:nvPr/>
        </p:nvSpPr>
        <p:spPr>
          <a:xfrm>
            <a:off x="5951171" y="1129874"/>
            <a:ext cx="58144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3400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Разработан график внедрения в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Мурманскстате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концепции «Бережливый офис – 5С», в соответствии с которым с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III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квартала 2022 года в отделах проводилось поэтапное его внедрение.</a:t>
            </a:r>
          </a:p>
          <a:p>
            <a:pPr algn="ctr" defTabSz="533400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algn="ctr" defTabSz="533400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К концу 2022 году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Мурманскстат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 полностью перешёл на заключительный этап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  <a:sym typeface="Symbol"/>
              </a:rPr>
              <a:t>–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«Совершенствование», который имеет постоянный характер и предполагает не останавливаться на достигнутом, постоянно совершенствовать и организовывать свою деятельность.  </a:t>
            </a:r>
          </a:p>
        </p:txBody>
      </p:sp>
      <p:sp>
        <p:nvSpPr>
          <p:cNvPr id="10" name="Номер слайда 1">
            <a:extLst>
              <a:ext uri="{FF2B5EF4-FFF2-40B4-BE49-F238E27FC236}">
                <a16:creationId xmlns="" xmlns:a16="http://schemas.microsoft.com/office/drawing/2014/main" id="{BF67B56D-1447-154A-E491-F45F013AE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56693" y="6500813"/>
            <a:ext cx="2138482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8</a:t>
            </a:fld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B4D4C7E3-6848-D3AD-8374-3182E592B318}"/>
              </a:ext>
            </a:extLst>
          </p:cNvPr>
          <p:cNvGrpSpPr/>
          <p:nvPr/>
        </p:nvGrpSpPr>
        <p:grpSpPr>
          <a:xfrm>
            <a:off x="2007435" y="159923"/>
            <a:ext cx="9634766" cy="631395"/>
            <a:chOff x="1478568" y="5109584"/>
            <a:chExt cx="10388363" cy="631395"/>
          </a:xfrm>
        </p:grpSpPr>
        <p:sp>
          <p:nvSpPr>
            <p:cNvPr id="12" name="object 9">
              <a:extLst>
                <a:ext uri="{FF2B5EF4-FFF2-40B4-BE49-F238E27FC236}">
                  <a16:creationId xmlns="" xmlns:a16="http://schemas.microsoft.com/office/drawing/2014/main" id="{E62342E9-569D-2008-38CF-0CF8FBDF24ED}"/>
                </a:ext>
              </a:extLst>
            </p:cNvPr>
            <p:cNvSpPr/>
            <p:nvPr/>
          </p:nvSpPr>
          <p:spPr>
            <a:xfrm>
              <a:off x="1478568" y="5265628"/>
              <a:ext cx="2934906" cy="475351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="" xmlns:a16="http://schemas.microsoft.com/office/drawing/2014/main" id="{CCA5E2CD-A4B5-B707-52A2-76B6B26324F4}"/>
                </a:ext>
              </a:extLst>
            </p:cNvPr>
            <p:cNvGrpSpPr/>
            <p:nvPr/>
          </p:nvGrpSpPr>
          <p:grpSpPr>
            <a:xfrm>
              <a:off x="4490796" y="5109584"/>
              <a:ext cx="7376135" cy="294475"/>
              <a:chOff x="4490796" y="5109584"/>
              <a:chExt cx="7376135" cy="294475"/>
            </a:xfrm>
          </p:grpSpPr>
          <p:sp>
            <p:nvSpPr>
              <p:cNvPr id="14" name="object 11">
                <a:extLst>
                  <a:ext uri="{FF2B5EF4-FFF2-40B4-BE49-F238E27FC236}">
                    <a16:creationId xmlns="" xmlns:a16="http://schemas.microsoft.com/office/drawing/2014/main" id="{78AA4D39-F80B-F051-4FE8-6EE7E72625A0}"/>
                  </a:ext>
                </a:extLst>
              </p:cNvPr>
              <p:cNvSpPr/>
              <p:nvPr/>
            </p:nvSpPr>
            <p:spPr>
              <a:xfrm>
                <a:off x="4646394" y="5272737"/>
                <a:ext cx="7220537" cy="131322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5" name="Группа 14">
                <a:extLst>
                  <a:ext uri="{FF2B5EF4-FFF2-40B4-BE49-F238E27FC236}">
                    <a16:creationId xmlns="" xmlns:a16="http://schemas.microsoft.com/office/drawing/2014/main" id="{D5D8CDD4-A9CC-6039-6E05-232A89846D5A}"/>
                  </a:ext>
                </a:extLst>
              </p:cNvPr>
              <p:cNvGrpSpPr/>
              <p:nvPr/>
            </p:nvGrpSpPr>
            <p:grpSpPr>
              <a:xfrm>
                <a:off x="4490796" y="5109584"/>
                <a:ext cx="4108143" cy="219835"/>
                <a:chOff x="-1202687" y="2712291"/>
                <a:chExt cx="4108143" cy="219835"/>
              </a:xfrm>
            </p:grpSpPr>
            <p:sp>
              <p:nvSpPr>
                <p:cNvPr id="16" name="object 12">
                  <a:extLst>
                    <a:ext uri="{FF2B5EF4-FFF2-40B4-BE49-F238E27FC236}">
                      <a16:creationId xmlns="" xmlns:a16="http://schemas.microsoft.com/office/drawing/2014/main" id="{2D339977-42D7-EC1A-BC33-83B0F30996D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" name="object 12">
                  <a:extLst>
                    <a:ext uri="{FF2B5EF4-FFF2-40B4-BE49-F238E27FC236}">
                      <a16:creationId xmlns="" xmlns:a16="http://schemas.microsoft.com/office/drawing/2014/main" id="{53C50F60-AF68-FE3D-E0A2-247D53B46CA6}"/>
                    </a:ext>
                  </a:extLst>
                </p:cNvPr>
                <p:cNvSpPr/>
                <p:nvPr/>
              </p:nvSpPr>
              <p:spPr>
                <a:xfrm>
                  <a:off x="-1202687" y="2828412"/>
                  <a:ext cx="114085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A5ACFC6E-9124-A1B6-3131-181D4EFF99E3}"/>
              </a:ext>
            </a:extLst>
          </p:cNvPr>
          <p:cNvSpPr/>
          <p:nvPr/>
        </p:nvSpPr>
        <p:spPr>
          <a:xfrm>
            <a:off x="6789834" y="3313455"/>
            <a:ext cx="4358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3400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По итогам работы подготовлена и направлена </a:t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в Росстат  презентация.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4069A0D-933E-6903-8CF8-86467888F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5" t="22804" r="5238" b="3935"/>
          <a:stretch/>
        </p:blipFill>
        <p:spPr bwMode="auto">
          <a:xfrm>
            <a:off x="7280085" y="3922419"/>
            <a:ext cx="3313701" cy="1892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BBF37DC8-B38D-F460-8E4C-425F8836D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24" t="8268" r="36344" b="11117"/>
          <a:stretch/>
        </p:blipFill>
        <p:spPr bwMode="auto">
          <a:xfrm>
            <a:off x="1601389" y="3585594"/>
            <a:ext cx="2562225" cy="25836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47242CE-D736-783E-FB89-6EC2B9C5CD74}"/>
              </a:ext>
            </a:extLst>
          </p:cNvPr>
          <p:cNvSpPr/>
          <p:nvPr/>
        </p:nvSpPr>
        <p:spPr>
          <a:xfrm>
            <a:off x="427144" y="1121276"/>
            <a:ext cx="47525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3400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  <a:sym typeface="Symbol"/>
              </a:rPr>
              <a:t>В конкурсе «Лучшие практики Росстата – 2022» в номинации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«Развитие вычислительной и сетевой инфраструктуры» проект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Мурманскстата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«Облачная IT-инфраструктура: виртуальный ЦОД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Мурманскстата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» занял I место.</a:t>
            </a:r>
          </a:p>
          <a:p>
            <a:pPr algn="ctr" defTabSz="533400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algn="ctr" defTabSz="533400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Авторами проекта являются временно исполняющий обязанности руководителя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Мурманскстата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Лапин Т.Е. и начальник отдела информационных ресурсов и технологий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Вотинов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М.В.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 Cyr" panose="020B0604020202020204" pitchFamily="34" charset="0"/>
              <a:cs typeface="Arial Cyr" panose="020B0604020202020204" pitchFamily="34" charset="0"/>
              <a:sym typeface="Symbol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236588D4-C336-5525-7D93-B1898398E727}"/>
              </a:ext>
            </a:extLst>
          </p:cNvPr>
          <p:cNvCxnSpPr>
            <a:cxnSpLocks/>
          </p:cNvCxnSpPr>
          <p:nvPr/>
        </p:nvCxnSpPr>
        <p:spPr>
          <a:xfrm>
            <a:off x="5498675" y="1128713"/>
            <a:ext cx="0" cy="4824536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99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060358E6-225A-3C7A-96FF-B17EACE81A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6299565"/>
              </p:ext>
            </p:extLst>
          </p:nvPr>
        </p:nvGraphicFramePr>
        <p:xfrm>
          <a:off x="852459" y="263997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="" xmlns:a16="http://schemas.microsoft.com/office/drawing/2014/main" id="{D61C9027-6E71-3C6E-D1A6-080433D74D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3280647"/>
              </p:ext>
            </p:extLst>
          </p:nvPr>
        </p:nvGraphicFramePr>
        <p:xfrm>
          <a:off x="6340787" y="2609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55691" y="558275"/>
            <a:ext cx="10657184" cy="43088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334286"/>
                </a:solidFill>
                <a:latin typeface="Arial" pitchFamily="34" charset="0"/>
                <a:cs typeface="Arial" pitchFamily="34" charset="0"/>
              </a:rPr>
              <a:t>СБОР ПЕРВИЧНЫХ СТАТИСТИЧЕСКИХ ДАННЫХ В ЭЛЕКТРОННОМ ВИДЕ </a:t>
            </a:r>
            <a:endParaRPr lang="en-US" sz="2200" dirty="0">
              <a:solidFill>
                <a:srgbClr val="33428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6291" y="2044468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Крупные, средние,</a:t>
            </a:r>
          </a:p>
          <a:p>
            <a:pPr algn="ctr"/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некоммерческие организации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61683" y="2099577"/>
            <a:ext cx="30243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Организации всех типов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" y="5238592"/>
            <a:ext cx="1089593" cy="10859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1115" y="4891789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34091" y="4842185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45259" y="1264018"/>
            <a:ext cx="5544616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Доля отчётности, предоставляемой в электронном виде 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 использованием электронной подписи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374EF872-BB43-55DB-CD52-60FEBD0A6864}"/>
              </a:ext>
            </a:extLst>
          </p:cNvPr>
          <p:cNvSpPr/>
          <p:nvPr/>
        </p:nvSpPr>
        <p:spPr>
          <a:xfrm>
            <a:off x="369073" y="5997641"/>
            <a:ext cx="11053228" cy="36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/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Организована работа по приёму первичных статистических данных в бумажном виде в форме опроса с последующим вводом данных в ПО «Заполнение форм статистической отчётности» 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(в соответствии с Временным порядком предоставления первичных статистических данных, </a:t>
            </a:r>
            <a:b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утверждённым руководителем Росстата 9 февраля 2022 года).</a:t>
            </a:r>
          </a:p>
        </p:txBody>
      </p:sp>
    </p:spTree>
    <p:extLst>
      <p:ext uri="{BB962C8B-B14F-4D97-AF65-F5344CB8AC3E}">
        <p14:creationId xmlns:p14="http://schemas.microsoft.com/office/powerpoint/2010/main" val="116601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FF00"/>
        </a:solidFill>
        <a:ln w="9525" algn="ctr">
          <a:noFill/>
          <a:miter lim="800000"/>
          <a:headEnd/>
          <a:tailEnd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a:spPr>
      <a:bodyPr wrap="none" anchor="ctr"/>
      <a:lstStyle>
        <a:defPPr algn="ctr">
          <a:defRPr>
            <a:solidFill>
              <a:prstClr val="black"/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Terberg_TitleMov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228102</TotalTime>
  <Words>2532</Words>
  <Application>Microsoft Office PowerPoint</Application>
  <PresentationFormat>Произвольный</PresentationFormat>
  <Paragraphs>259</Paragraphs>
  <Slides>23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Terberg_TitleMoves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klepilina_el</dc:creator>
  <cp:lastModifiedBy>Лазур Светлана Олеговна</cp:lastModifiedBy>
  <cp:revision>12678</cp:revision>
  <cp:lastPrinted>2023-02-17T14:00:08Z</cp:lastPrinted>
  <dcterms:created xsi:type="dcterms:W3CDTF">2012-03-12T12:41:47Z</dcterms:created>
  <dcterms:modified xsi:type="dcterms:W3CDTF">2023-02-22T08:23:20Z</dcterms:modified>
</cp:coreProperties>
</file>